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41" r:id="rId2"/>
    <p:sldId id="256" r:id="rId3"/>
    <p:sldId id="307" r:id="rId4"/>
    <p:sldId id="314" r:id="rId5"/>
    <p:sldId id="264" r:id="rId6"/>
    <p:sldId id="299" r:id="rId7"/>
    <p:sldId id="326" r:id="rId8"/>
    <p:sldId id="315" r:id="rId9"/>
    <p:sldId id="316" r:id="rId10"/>
    <p:sldId id="317" r:id="rId11"/>
    <p:sldId id="318" r:id="rId12"/>
    <p:sldId id="319" r:id="rId13"/>
    <p:sldId id="333" r:id="rId14"/>
    <p:sldId id="342" r:id="rId15"/>
    <p:sldId id="338" r:id="rId16"/>
    <p:sldId id="334" r:id="rId17"/>
    <p:sldId id="337" r:id="rId18"/>
    <p:sldId id="336" r:id="rId19"/>
    <p:sldId id="321" r:id="rId20"/>
    <p:sldId id="322" r:id="rId21"/>
    <p:sldId id="323" r:id="rId22"/>
    <p:sldId id="324" r:id="rId23"/>
    <p:sldId id="325" r:id="rId24"/>
    <p:sldId id="339" r:id="rId25"/>
    <p:sldId id="340" r:id="rId26"/>
    <p:sldId id="329" r:id="rId27"/>
    <p:sldId id="327" r:id="rId28"/>
    <p:sldId id="328" r:id="rId29"/>
    <p:sldId id="330" r:id="rId30"/>
    <p:sldId id="331" r:id="rId31"/>
    <p:sldId id="332" r:id="rId3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1494"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42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image" Target="../media/image4.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1A3B857-D7B5-4CC4-8575-6D4E8D658B1F}" type="slidenum">
              <a:rPr lang="en-US"/>
              <a:pPr>
                <a:defRPr/>
              </a:pPr>
              <a:t>‹#›</a:t>
            </a:fld>
            <a:endParaRPr lang="en-US"/>
          </a:p>
        </p:txBody>
      </p:sp>
    </p:spTree>
    <p:extLst>
      <p:ext uri="{BB962C8B-B14F-4D97-AF65-F5344CB8AC3E}">
        <p14:creationId xmlns:p14="http://schemas.microsoft.com/office/powerpoint/2010/main" val="4224134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5E653F1-1B19-4133-96C7-08B468EC1E8E}" type="slidenum">
              <a:rPr lang="en-US"/>
              <a:pPr>
                <a:defRPr/>
              </a:pPr>
              <a:t>‹#›</a:t>
            </a:fld>
            <a:endParaRPr lang="en-US"/>
          </a:p>
        </p:txBody>
      </p:sp>
    </p:spTree>
    <p:extLst>
      <p:ext uri="{BB962C8B-B14F-4D97-AF65-F5344CB8AC3E}">
        <p14:creationId xmlns:p14="http://schemas.microsoft.com/office/powerpoint/2010/main" val="1268844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B6D8BCC-43E6-454C-A530-9CC6A0117F5C}" type="slidenum">
              <a:rPr lang="en-US"/>
              <a:pPr>
                <a:defRPr/>
              </a:pPr>
              <a:t>‹#›</a:t>
            </a:fld>
            <a:endParaRPr lang="en-US"/>
          </a:p>
        </p:txBody>
      </p:sp>
    </p:spTree>
    <p:extLst>
      <p:ext uri="{BB962C8B-B14F-4D97-AF65-F5344CB8AC3E}">
        <p14:creationId xmlns:p14="http://schemas.microsoft.com/office/powerpoint/2010/main" val="42263153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9556FA9-D766-4803-9423-772DFEB036BF}" type="slidenum">
              <a:rPr lang="en-US"/>
              <a:pPr>
                <a:defRPr/>
              </a:pPr>
              <a:t>‹#›</a:t>
            </a:fld>
            <a:endParaRPr lang="en-US"/>
          </a:p>
        </p:txBody>
      </p:sp>
    </p:spTree>
    <p:extLst>
      <p:ext uri="{BB962C8B-B14F-4D97-AF65-F5344CB8AC3E}">
        <p14:creationId xmlns:p14="http://schemas.microsoft.com/office/powerpoint/2010/main" val="2759889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78534BF0-6D7F-441D-BD24-8E6087D99062}" type="slidenum">
              <a:rPr lang="en-US"/>
              <a:pPr>
                <a:defRPr/>
              </a:pPr>
              <a:t>‹#›</a:t>
            </a:fld>
            <a:endParaRPr lang="en-US"/>
          </a:p>
        </p:txBody>
      </p:sp>
    </p:spTree>
    <p:extLst>
      <p:ext uri="{BB962C8B-B14F-4D97-AF65-F5344CB8AC3E}">
        <p14:creationId xmlns:p14="http://schemas.microsoft.com/office/powerpoint/2010/main" val="32371914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2F6D1EEF-D208-4E90-BF9D-D3074D41E7CE}" type="slidenum">
              <a:rPr lang="en-US"/>
              <a:pPr>
                <a:defRPr/>
              </a:pPr>
              <a:t>‹#›</a:t>
            </a:fld>
            <a:endParaRPr lang="en-US"/>
          </a:p>
        </p:txBody>
      </p:sp>
    </p:spTree>
    <p:extLst>
      <p:ext uri="{BB962C8B-B14F-4D97-AF65-F5344CB8AC3E}">
        <p14:creationId xmlns:p14="http://schemas.microsoft.com/office/powerpoint/2010/main" val="14034559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C1FCA588-88BA-4CE2-8940-14BDCF0D9444}" type="slidenum">
              <a:rPr lang="en-US"/>
              <a:pPr>
                <a:defRPr/>
              </a:pPr>
              <a:t>‹#›</a:t>
            </a:fld>
            <a:endParaRPr lang="en-US"/>
          </a:p>
        </p:txBody>
      </p:sp>
    </p:spTree>
    <p:extLst>
      <p:ext uri="{BB962C8B-B14F-4D97-AF65-F5344CB8AC3E}">
        <p14:creationId xmlns:p14="http://schemas.microsoft.com/office/powerpoint/2010/main" val="42133186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75071B4-A24E-4F54-83E1-30D813FB042F}" type="slidenum">
              <a:rPr lang="en-US"/>
              <a:pPr>
                <a:defRPr/>
              </a:pPr>
              <a:t>‹#›</a:t>
            </a:fld>
            <a:endParaRPr lang="en-US"/>
          </a:p>
        </p:txBody>
      </p:sp>
    </p:spTree>
    <p:extLst>
      <p:ext uri="{BB962C8B-B14F-4D97-AF65-F5344CB8AC3E}">
        <p14:creationId xmlns:p14="http://schemas.microsoft.com/office/powerpoint/2010/main" val="1437897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B655B85-E531-4894-8061-F5CB1433A4BE}" type="slidenum">
              <a:rPr lang="en-US"/>
              <a:pPr>
                <a:defRPr/>
              </a:pPr>
              <a:t>‹#›</a:t>
            </a:fld>
            <a:endParaRPr lang="en-US"/>
          </a:p>
        </p:txBody>
      </p:sp>
    </p:spTree>
    <p:extLst>
      <p:ext uri="{BB962C8B-B14F-4D97-AF65-F5344CB8AC3E}">
        <p14:creationId xmlns:p14="http://schemas.microsoft.com/office/powerpoint/2010/main" val="30497763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D21DD73-147C-4770-AF3F-BE347F2919F4}" type="slidenum">
              <a:rPr lang="en-US"/>
              <a:pPr>
                <a:defRPr/>
              </a:pPr>
              <a:t>‹#›</a:t>
            </a:fld>
            <a:endParaRPr lang="en-US"/>
          </a:p>
        </p:txBody>
      </p:sp>
    </p:spTree>
    <p:extLst>
      <p:ext uri="{BB962C8B-B14F-4D97-AF65-F5344CB8AC3E}">
        <p14:creationId xmlns:p14="http://schemas.microsoft.com/office/powerpoint/2010/main" val="33340287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92CB7EF-DCAE-40F3-983E-A93B3F17A60E}" type="slidenum">
              <a:rPr lang="en-US"/>
              <a:pPr>
                <a:defRPr/>
              </a:pPr>
              <a:t>‹#›</a:t>
            </a:fld>
            <a:endParaRPr lang="en-US"/>
          </a:p>
        </p:txBody>
      </p:sp>
    </p:spTree>
    <p:extLst>
      <p:ext uri="{BB962C8B-B14F-4D97-AF65-F5344CB8AC3E}">
        <p14:creationId xmlns:p14="http://schemas.microsoft.com/office/powerpoint/2010/main" val="40516187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86301F29-782A-4A01-9CF9-DB811E5DAFE8}" type="slidenum">
              <a:rPr lang="en-US"/>
              <a:pPr>
                <a:defRPr/>
              </a:pPr>
              <a:t>‹#›</a:t>
            </a:fld>
            <a:endParaRPr lang="en-US"/>
          </a:p>
        </p:txBody>
      </p:sp>
    </p:spTree>
    <p:extLst>
      <p:ext uri="{BB962C8B-B14F-4D97-AF65-F5344CB8AC3E}">
        <p14:creationId xmlns:p14="http://schemas.microsoft.com/office/powerpoint/2010/main" val="1989698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34E660B5-4D9D-486B-8AC5-CE468F210633}"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3.wmf"/><Relationship Id="rId5" Type="http://schemas.openxmlformats.org/officeDocument/2006/relationships/oleObject" Target="../embeddings/oleObject2.bin"/><Relationship Id="rId4" Type="http://schemas.openxmlformats.org/officeDocument/2006/relationships/image" Target="../media/image2.w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5.wmf"/><Relationship Id="rId5" Type="http://schemas.openxmlformats.org/officeDocument/2006/relationships/oleObject" Target="../embeddings/oleObject4.bin"/><Relationship Id="rId4" Type="http://schemas.openxmlformats.org/officeDocument/2006/relationships/image" Target="../media/image4.wmf"/></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6.wmf"/></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5.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6.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s/_rels/slide20.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s/_rels/slide21.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s/_rels/slide2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s/_rels/slide23.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s/_rels/slide24.xml.rels><?xml version="1.0" encoding="UTF-8" standalone="yes"?>
<Relationships xmlns="http://schemas.openxmlformats.org/package/2006/relationships"><Relationship Id="rId2" Type="http://schemas.openxmlformats.org/officeDocument/2006/relationships/image" Target="../media/image44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Chapter 11</a:t>
            </a:r>
            <a:br>
              <a:rPr lang="en-US" dirty="0" smtClean="0"/>
            </a:br>
            <a:r>
              <a:rPr lang="en-US" dirty="0" smtClean="0"/>
              <a:t>What Works and What Doesn’t</a:t>
            </a:r>
            <a:endParaRPr lang="en-US" dirty="0"/>
          </a:p>
        </p:txBody>
      </p:sp>
    </p:spTree>
    <p:extLst>
      <p:ext uri="{BB962C8B-B14F-4D97-AF65-F5344CB8AC3E}">
        <p14:creationId xmlns:p14="http://schemas.microsoft.com/office/powerpoint/2010/main" val="24554084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838200"/>
            <a:ext cx="7772400" cy="1470025"/>
          </a:xfrm>
        </p:spPr>
        <p:txBody>
          <a:bodyPr/>
          <a:lstStyle/>
          <a:p>
            <a:pPr eaLnBrk="1" hangingPunct="1"/>
            <a:r>
              <a:rPr lang="en-US" smtClean="0"/>
              <a:t>Are Hospitals Good for You?</a:t>
            </a:r>
          </a:p>
        </p:txBody>
      </p:sp>
      <p:pic>
        <p:nvPicPr>
          <p:cNvPr id="2051" name="Picture 77"/>
          <p:cNvPicPr>
            <a:picLocks noGrp="1" noChangeAspect="1" noChangeArrowheads="1"/>
          </p:cNvPicPr>
          <p:nvPr>
            <p:ph type="subTitle" idx="1"/>
          </p:nvPr>
        </p:nvPicPr>
        <p:blipFill>
          <a:blip r:embed="rId2" cstate="print">
            <a:extLst>
              <a:ext uri="{28A0092B-C50C-407E-A947-70E740481C1C}">
                <a14:useLocalDpi xmlns:a14="http://schemas.microsoft.com/office/drawing/2010/main" val="0"/>
              </a:ext>
            </a:extLst>
          </a:blip>
          <a:srcRect/>
          <a:stretch>
            <a:fillRect/>
          </a:stretch>
        </p:blipFill>
        <p:spPr>
          <a:xfrm>
            <a:off x="1685925" y="2790825"/>
            <a:ext cx="5943600" cy="2771775"/>
          </a:xfrm>
          <a:noFill/>
        </p:spPr>
      </p:pic>
      <p:sp>
        <p:nvSpPr>
          <p:cNvPr id="2052" name="TextBox 1"/>
          <p:cNvSpPr txBox="1">
            <a:spLocks noChangeArrowheads="1"/>
          </p:cNvSpPr>
          <p:nvPr/>
        </p:nvSpPr>
        <p:spPr bwMode="auto">
          <a:xfrm>
            <a:off x="1752600" y="6019800"/>
            <a:ext cx="64008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1400"/>
              <a:t>From Angrist and Pischke, </a:t>
            </a:r>
            <a:r>
              <a:rPr lang="en-US" sz="1400" i="1"/>
              <a:t>Mostly Harmless Econometrics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r>
              <a:rPr lang="en-US" smtClean="0"/>
              <a:t>What Is a Treatment Effect?</a:t>
            </a:r>
          </a:p>
        </p:txBody>
      </p:sp>
      <p:sp>
        <p:nvSpPr>
          <p:cNvPr id="3075" name="Rectangle 5"/>
          <p:cNvSpPr>
            <a:spLocks noChangeArrowheads="1"/>
          </p:cNvSpPr>
          <p:nvPr/>
        </p:nvSpPr>
        <p:spPr bwMode="auto">
          <a:xfrm>
            <a:off x="0" y="32242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US"/>
          </a:p>
        </p:txBody>
      </p:sp>
      <p:sp>
        <p:nvSpPr>
          <p:cNvPr id="3076" name="Rectangle 7"/>
          <p:cNvSpPr>
            <a:spLocks noChangeArrowheads="1"/>
          </p:cNvSpPr>
          <p:nvPr/>
        </p:nvSpPr>
        <p:spPr bwMode="auto">
          <a:xfrm>
            <a:off x="0" y="32242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US"/>
          </a:p>
        </p:txBody>
      </p:sp>
      <p:sp>
        <p:nvSpPr>
          <p:cNvPr id="3077" name="Rectangle 9"/>
          <p:cNvSpPr>
            <a:spLocks noChangeArrowheads="1"/>
          </p:cNvSpPr>
          <p:nvPr/>
        </p:nvSpPr>
        <p:spPr bwMode="auto">
          <a:xfrm>
            <a:off x="0" y="32242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US"/>
          </a:p>
        </p:txBody>
      </p:sp>
      <p:graphicFrame>
        <p:nvGraphicFramePr>
          <p:cNvPr id="3078" name="Object 6"/>
          <p:cNvGraphicFramePr>
            <a:graphicFrameLocks noChangeAspect="1"/>
          </p:cNvGraphicFramePr>
          <p:nvPr/>
        </p:nvGraphicFramePr>
        <p:xfrm>
          <a:off x="4514850" y="3321050"/>
          <a:ext cx="114300" cy="215900"/>
        </p:xfrm>
        <a:graphic>
          <a:graphicData uri="http://schemas.openxmlformats.org/presentationml/2006/ole">
            <mc:AlternateContent xmlns:mc="http://schemas.openxmlformats.org/markup-compatibility/2006">
              <mc:Choice xmlns:v="urn:schemas-microsoft-com:vml" Requires="v">
                <p:oleObj spid="_x0000_s3095" name="Equation" r:id="rId3" imgW="114151" imgH="215619" progId="Equation.3">
                  <p:embed/>
                </p:oleObj>
              </mc:Choice>
              <mc:Fallback>
                <p:oleObj name="Equation" r:id="rId3" imgW="114151" imgH="215619" progId="Equation.3">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4850" y="3321050"/>
                        <a:ext cx="114300" cy="215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079" name="Rectangle 8"/>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US"/>
          </a:p>
        </p:txBody>
      </p:sp>
      <p:graphicFrame>
        <p:nvGraphicFramePr>
          <p:cNvPr id="3080" name="Object 7"/>
          <p:cNvGraphicFramePr>
            <a:graphicFrameLocks noChangeAspect="1"/>
          </p:cNvGraphicFramePr>
          <p:nvPr/>
        </p:nvGraphicFramePr>
        <p:xfrm>
          <a:off x="571500" y="1828800"/>
          <a:ext cx="8001000" cy="3776663"/>
        </p:xfrm>
        <a:graphic>
          <a:graphicData uri="http://schemas.openxmlformats.org/presentationml/2006/ole">
            <mc:AlternateContent xmlns:mc="http://schemas.openxmlformats.org/markup-compatibility/2006">
              <mc:Choice xmlns:v="urn:schemas-microsoft-com:vml" Requires="v">
                <p:oleObj spid="_x0000_s3096" name="Equation" r:id="rId5" imgW="2070100" imgH="977900" progId="Equation.3">
                  <p:embed/>
                </p:oleObj>
              </mc:Choice>
              <mc:Fallback>
                <p:oleObj name="Equation" r:id="rId5" imgW="2070100" imgH="977900" progId="Equation.3">
                  <p:embed/>
                  <p:pic>
                    <p:nvPicPr>
                      <p:cNvPr id="0"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1500" y="1828800"/>
                        <a:ext cx="8001000" cy="377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cxnSp>
        <p:nvCxnSpPr>
          <p:cNvPr id="3" name="Straight Arrow Connector 2"/>
          <p:cNvCxnSpPr/>
          <p:nvPr/>
        </p:nvCxnSpPr>
        <p:spPr>
          <a:xfrm flipH="1" flipV="1">
            <a:off x="5638800" y="3581400"/>
            <a:ext cx="609600" cy="533400"/>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3082" name="TextBox 4"/>
          <p:cNvSpPr txBox="1">
            <a:spLocks noChangeArrowheads="1"/>
          </p:cNvSpPr>
          <p:nvPr/>
        </p:nvSpPr>
        <p:spPr bwMode="auto">
          <a:xfrm>
            <a:off x="4876800" y="4114800"/>
            <a:ext cx="3505200" cy="1754188"/>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t>So T means you’re in the treatment group (went to hospital), and Y</a:t>
            </a:r>
            <a:r>
              <a:rPr lang="en-US" baseline="-25000"/>
              <a:t>0,T</a:t>
            </a:r>
            <a:r>
              <a:rPr lang="en-US"/>
              <a:t> is what your Y would have been if the treatment hadn’t happened (we can’t see this)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533400" y="304800"/>
            <a:ext cx="8229600" cy="1143000"/>
          </a:xfrm>
        </p:spPr>
        <p:txBody>
          <a:bodyPr/>
          <a:lstStyle/>
          <a:p>
            <a:r>
              <a:rPr lang="en-US" smtClean="0"/>
              <a:t>What Can We See?</a:t>
            </a:r>
          </a:p>
        </p:txBody>
      </p:sp>
      <p:sp>
        <p:nvSpPr>
          <p:cNvPr id="4099" name="Content Placeholder 2"/>
          <p:cNvSpPr>
            <a:spLocks noGrp="1"/>
          </p:cNvSpPr>
          <p:nvPr>
            <p:ph idx="1"/>
          </p:nvPr>
        </p:nvSpPr>
        <p:spPr>
          <a:xfrm>
            <a:off x="533400" y="2057400"/>
            <a:ext cx="8229600" cy="4068763"/>
          </a:xfrm>
        </p:spPr>
        <p:txBody>
          <a:bodyPr/>
          <a:lstStyle/>
          <a:p>
            <a:pPr>
              <a:spcBef>
                <a:spcPts val="1200"/>
              </a:spcBef>
            </a:pPr>
            <a:r>
              <a:rPr lang="en-US" dirty="0" smtClean="0"/>
              <a:t>What your outcome is with the treatment (Y</a:t>
            </a:r>
            <a:r>
              <a:rPr lang="en-US" baseline="-25000" dirty="0" smtClean="0"/>
              <a:t>1,T</a:t>
            </a:r>
            <a:r>
              <a:rPr lang="en-US" dirty="0" smtClean="0"/>
              <a:t>)</a:t>
            </a:r>
          </a:p>
          <a:p>
            <a:pPr>
              <a:spcBef>
                <a:spcPts val="1200"/>
              </a:spcBef>
            </a:pPr>
            <a:r>
              <a:rPr lang="en-US" dirty="0" smtClean="0"/>
              <a:t>The outcome for others who were not treated, even though you were (Y</a:t>
            </a:r>
            <a:r>
              <a:rPr lang="en-US" baseline="-25000" dirty="0" smtClean="0"/>
              <a:t>1,NT</a:t>
            </a:r>
            <a:r>
              <a:rPr lang="en-US" dirty="0" smtClean="0"/>
              <a:t>)</a:t>
            </a:r>
          </a:p>
          <a:p>
            <a:pPr>
              <a:spcBef>
                <a:spcPts val="1200"/>
              </a:spcBef>
            </a:pPr>
            <a:r>
              <a:rPr lang="en-US" dirty="0" smtClean="0"/>
              <a:t>In our hospital example, the second may be different kinds of people than you!</a:t>
            </a:r>
          </a:p>
          <a:p>
            <a:endParaRPr lang="en-US"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US" smtClean="0"/>
              <a:t>The Selection Problem (you can’t see what didn’t happen)</a:t>
            </a:r>
          </a:p>
        </p:txBody>
      </p:sp>
      <p:sp>
        <p:nvSpPr>
          <p:cNvPr id="5123" name="Rectangle 5"/>
          <p:cNvSpPr>
            <a:spLocks noChangeArrowheads="1"/>
          </p:cNvSpPr>
          <p:nvPr/>
        </p:nvSpPr>
        <p:spPr bwMode="auto">
          <a:xfrm>
            <a:off x="0" y="32242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US"/>
          </a:p>
        </p:txBody>
      </p:sp>
      <p:sp>
        <p:nvSpPr>
          <p:cNvPr id="5124" name="Rectangle 7"/>
          <p:cNvSpPr>
            <a:spLocks noChangeArrowheads="1"/>
          </p:cNvSpPr>
          <p:nvPr/>
        </p:nvSpPr>
        <p:spPr bwMode="auto">
          <a:xfrm>
            <a:off x="0" y="32242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US"/>
          </a:p>
        </p:txBody>
      </p:sp>
      <p:sp>
        <p:nvSpPr>
          <p:cNvPr id="5125" name="Rectangle 9"/>
          <p:cNvSpPr>
            <a:spLocks noChangeArrowheads="1"/>
          </p:cNvSpPr>
          <p:nvPr/>
        </p:nvSpPr>
        <p:spPr bwMode="auto">
          <a:xfrm>
            <a:off x="0" y="32242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US"/>
          </a:p>
        </p:txBody>
      </p:sp>
      <p:graphicFrame>
        <p:nvGraphicFramePr>
          <p:cNvPr id="5126" name="Object 1"/>
          <p:cNvGraphicFramePr>
            <a:graphicFrameLocks noChangeAspect="1"/>
          </p:cNvGraphicFramePr>
          <p:nvPr/>
        </p:nvGraphicFramePr>
        <p:xfrm>
          <a:off x="1225550" y="2133600"/>
          <a:ext cx="6897688" cy="915988"/>
        </p:xfrm>
        <a:graphic>
          <a:graphicData uri="http://schemas.openxmlformats.org/presentationml/2006/ole">
            <mc:AlternateContent xmlns:mc="http://schemas.openxmlformats.org/markup-compatibility/2006">
              <mc:Choice xmlns:v="urn:schemas-microsoft-com:vml" Requires="v">
                <p:oleObj spid="_x0000_s5142" name="Equation" r:id="rId3" imgW="1816100" imgH="241300" progId="Equation.3">
                  <p:embed/>
                </p:oleObj>
              </mc:Choice>
              <mc:Fallback>
                <p:oleObj name="Equation" r:id="rId3" imgW="1816100" imgH="2413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25550" y="2133600"/>
                        <a:ext cx="6897688"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5127" name="Object 2"/>
          <p:cNvGraphicFramePr>
            <a:graphicFrameLocks noChangeAspect="1"/>
          </p:cNvGraphicFramePr>
          <p:nvPr/>
        </p:nvGraphicFramePr>
        <p:xfrm>
          <a:off x="1684338" y="3729038"/>
          <a:ext cx="6029325" cy="771525"/>
        </p:xfrm>
        <a:graphic>
          <a:graphicData uri="http://schemas.openxmlformats.org/presentationml/2006/ole">
            <mc:AlternateContent xmlns:mc="http://schemas.openxmlformats.org/markup-compatibility/2006">
              <mc:Choice xmlns:v="urn:schemas-microsoft-com:vml" Requires="v">
                <p:oleObj spid="_x0000_s5143" name="Equation" r:id="rId5" imgW="1586811" imgH="203112" progId="Equation.3">
                  <p:embed/>
                </p:oleObj>
              </mc:Choice>
              <mc:Fallback>
                <p:oleObj name="Equation" r:id="rId5" imgW="1586811" imgH="203112" progId="Equation.3">
                  <p:embed/>
                  <p:pic>
                    <p:nvPicPr>
                      <p:cNvPr id="0" name="Object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84338" y="3729038"/>
                        <a:ext cx="6029325"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cxnSp>
        <p:nvCxnSpPr>
          <p:cNvPr id="5" name="Straight Arrow Connector 4"/>
          <p:cNvCxnSpPr/>
          <p:nvPr/>
        </p:nvCxnSpPr>
        <p:spPr>
          <a:xfrm flipV="1">
            <a:off x="6019800" y="4419600"/>
            <a:ext cx="0" cy="838200"/>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5129" name="TextBox 5"/>
          <p:cNvSpPr txBox="1">
            <a:spLocks noChangeArrowheads="1"/>
          </p:cNvSpPr>
          <p:nvPr/>
        </p:nvSpPr>
        <p:spPr bwMode="auto">
          <a:xfrm>
            <a:off x="5105400" y="5257800"/>
            <a:ext cx="23622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t>&lt;0 in our hospital example (why?)</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US" smtClean="0"/>
              <a:t>Randomized Experiments</a:t>
            </a:r>
          </a:p>
        </p:txBody>
      </p:sp>
      <p:sp>
        <p:nvSpPr>
          <p:cNvPr id="6147" name="Rectangle 3"/>
          <p:cNvSpPr>
            <a:spLocks noGrp="1" noChangeArrowheads="1"/>
          </p:cNvSpPr>
          <p:nvPr>
            <p:ph type="body" idx="1"/>
          </p:nvPr>
        </p:nvSpPr>
        <p:spPr>
          <a:xfrm>
            <a:off x="457200" y="1600200"/>
            <a:ext cx="8229600" cy="2971800"/>
          </a:xfrm>
        </p:spPr>
        <p:txBody>
          <a:bodyPr/>
          <a:lstStyle/>
          <a:p>
            <a:pPr eaLnBrk="1" hangingPunct="1"/>
            <a:r>
              <a:rPr lang="en-US" smtClean="0"/>
              <a:t>Randomization makes </a:t>
            </a:r>
            <a:r>
              <a:rPr lang="en-US" i="1" smtClean="0"/>
              <a:t>getting the treatment</a:t>
            </a:r>
            <a:r>
              <a:rPr lang="en-US" smtClean="0"/>
              <a:t> independent of what your </a:t>
            </a:r>
            <a:r>
              <a:rPr lang="en-US" i="1" smtClean="0"/>
              <a:t>Y</a:t>
            </a:r>
            <a:r>
              <a:rPr lang="en-US" i="1" baseline="-25000" smtClean="0"/>
              <a:t>0T</a:t>
            </a:r>
            <a:r>
              <a:rPr lang="en-US" smtClean="0"/>
              <a:t> is</a:t>
            </a:r>
          </a:p>
          <a:p>
            <a:pPr eaLnBrk="1" hangingPunct="1"/>
            <a:r>
              <a:rPr lang="en-US" smtClean="0"/>
              <a:t>It’s like randomly sending some people to hospital and others not, then comparing their health afterwards</a:t>
            </a:r>
          </a:p>
        </p:txBody>
      </p:sp>
      <p:sp>
        <p:nvSpPr>
          <p:cNvPr id="6148" name="Rectangle 5"/>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US"/>
          </a:p>
        </p:txBody>
      </p:sp>
      <p:sp>
        <p:nvSpPr>
          <p:cNvPr id="6149" name="TextBox 7"/>
          <p:cNvSpPr txBox="1">
            <a:spLocks noChangeArrowheads="1"/>
          </p:cNvSpPr>
          <p:nvPr/>
        </p:nvSpPr>
        <p:spPr bwMode="auto">
          <a:xfrm>
            <a:off x="1219200" y="4876800"/>
            <a:ext cx="5943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2400"/>
              <a:t>This makes…</a:t>
            </a:r>
          </a:p>
        </p:txBody>
      </p:sp>
      <p:sp>
        <p:nvSpPr>
          <p:cNvPr id="6150" name="Rectangle 7"/>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US"/>
          </a:p>
        </p:txBody>
      </p:sp>
      <p:graphicFrame>
        <p:nvGraphicFramePr>
          <p:cNvPr id="6151" name="Object 6"/>
          <p:cNvGraphicFramePr>
            <a:graphicFrameLocks noChangeAspect="1"/>
          </p:cNvGraphicFramePr>
          <p:nvPr/>
        </p:nvGraphicFramePr>
        <p:xfrm>
          <a:off x="2762250" y="5414963"/>
          <a:ext cx="2628900" cy="735012"/>
        </p:xfrm>
        <a:graphic>
          <a:graphicData uri="http://schemas.openxmlformats.org/presentationml/2006/ole">
            <mc:AlternateContent xmlns:mc="http://schemas.openxmlformats.org/markup-compatibility/2006">
              <mc:Choice xmlns:v="urn:schemas-microsoft-com:vml" Requires="v">
                <p:oleObj spid="_x0000_s6158" name="Equation" r:id="rId3" imgW="774364" imgH="215806" progId="Equation.3">
                  <p:embed/>
                </p:oleObj>
              </mc:Choice>
              <mc:Fallback>
                <p:oleObj name="Equation" r:id="rId3" imgW="774364" imgH="215806" progId="Equation.3">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62250" y="5414963"/>
                        <a:ext cx="2628900" cy="735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493713" y="76200"/>
            <a:ext cx="8229600" cy="1143000"/>
          </a:xfrm>
        </p:spPr>
        <p:txBody>
          <a:bodyPr/>
          <a:lstStyle/>
          <a:p>
            <a:r>
              <a:rPr lang="en-US" dirty="0" smtClean="0"/>
              <a:t>Consider PROGRESA</a:t>
            </a:r>
          </a:p>
        </p:txBody>
      </p:sp>
      <p:pic>
        <p:nvPicPr>
          <p:cNvPr id="7171"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800100" y="2601913"/>
            <a:ext cx="7531100" cy="3036887"/>
          </a:xfrm>
          <a:noFill/>
        </p:spPr>
      </p:pic>
      <p:pic>
        <p:nvPicPr>
          <p:cNvPr id="717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3513" y="1855788"/>
            <a:ext cx="3810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3" name="TextBox 5"/>
          <p:cNvSpPr txBox="1">
            <a:spLocks noChangeArrowheads="1"/>
          </p:cNvSpPr>
          <p:nvPr/>
        </p:nvSpPr>
        <p:spPr bwMode="auto">
          <a:xfrm>
            <a:off x="762000" y="5791200"/>
            <a:ext cx="746760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a:t>P</a:t>
            </a:r>
            <a:r>
              <a:rPr lang="en-US" baseline="-25000" dirty="0"/>
              <a:t>i</a:t>
            </a:r>
            <a:r>
              <a:rPr lang="en-US" dirty="0"/>
              <a:t>:  Kid </a:t>
            </a:r>
            <a:r>
              <a:rPr lang="en-US" dirty="0" smtClean="0"/>
              <a:t>i </a:t>
            </a:r>
            <a:r>
              <a:rPr lang="en-US" dirty="0"/>
              <a:t>in randomly assigned PROGRESA village; </a:t>
            </a:r>
            <a:r>
              <a:rPr lang="en-US" dirty="0" err="1"/>
              <a:t>E</a:t>
            </a:r>
            <a:r>
              <a:rPr lang="en-US" baseline="-25000" dirty="0" err="1"/>
              <a:t>i</a:t>
            </a:r>
            <a:r>
              <a:rPr lang="en-US" dirty="0"/>
              <a:t>: eligibility dummy</a:t>
            </a:r>
          </a:p>
          <a:p>
            <a:pPr eaLnBrk="1" hangingPunct="1"/>
            <a:r>
              <a:rPr lang="en-US" sz="1200" dirty="0"/>
              <a:t>T. Paul Schultz.  2004.  School Subsidies for the Poor:  Evaluating the Mexican PROGRESA Poverty Program.  JDE 74(199-250)</a:t>
            </a:r>
          </a:p>
        </p:txBody>
      </p:sp>
      <p:sp>
        <p:nvSpPr>
          <p:cNvPr id="7174" name="TextBox 6"/>
          <p:cNvSpPr txBox="1">
            <a:spLocks noChangeArrowheads="1"/>
          </p:cNvSpPr>
          <p:nvPr/>
        </p:nvSpPr>
        <p:spPr bwMode="auto">
          <a:xfrm>
            <a:off x="777240" y="1036459"/>
            <a:ext cx="73914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a:t>T. Paul Schultz.  2004.  School Subsidies for the Poor:  Evaluating the Mexican PROGRESA Poverty Program.  JDE 74(199-250</a:t>
            </a:r>
            <a:r>
              <a:rPr lang="en-US" dirty="0" smtClean="0"/>
              <a:t>)</a:t>
            </a:r>
          </a:p>
          <a:p>
            <a:pPr eaLnBrk="1" hangingPunct="1"/>
            <a:r>
              <a:rPr lang="en-US" dirty="0" smtClean="0"/>
              <a:t>Enrollment in school of kid i at time t (S</a:t>
            </a:r>
            <a:r>
              <a:rPr lang="en-US" baseline="-25000" dirty="0" smtClean="0"/>
              <a:t>it</a:t>
            </a:r>
            <a:r>
              <a:rPr lang="en-US" dirty="0" smtClean="0"/>
              <a:t>=1 if enrolled, 0 otherwise):</a:t>
            </a:r>
            <a:endParaRPr lang="en-US" dirty="0"/>
          </a:p>
          <a:p>
            <a:pPr eaLnBrk="1" hangingPunct="1"/>
            <a:endParaRPr lang="en-US" dirty="0"/>
          </a:p>
        </p:txBody>
      </p:sp>
      <p:cxnSp>
        <p:nvCxnSpPr>
          <p:cNvPr id="9" name="Straight Arrow Connector 8"/>
          <p:cNvCxnSpPr>
            <a:stCxn id="7176" idx="2"/>
          </p:cNvCxnSpPr>
          <p:nvPr/>
        </p:nvCxnSpPr>
        <p:spPr>
          <a:xfrm rot="16200000" flipH="1">
            <a:off x="456406" y="3352007"/>
            <a:ext cx="268287" cy="34290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7176" name="TextBox 9"/>
          <p:cNvSpPr txBox="1">
            <a:spLocks noChangeArrowheads="1"/>
          </p:cNvSpPr>
          <p:nvPr/>
        </p:nvSpPr>
        <p:spPr bwMode="auto">
          <a:xfrm>
            <a:off x="0" y="2743200"/>
            <a:ext cx="838200" cy="646113"/>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1200"/>
              <a:t>Really Shouldn’t Matter</a:t>
            </a:r>
          </a:p>
        </p:txBody>
      </p:sp>
      <p:sp>
        <p:nvSpPr>
          <p:cNvPr id="3" name="Rectangle 2"/>
          <p:cNvSpPr/>
          <p:nvPr/>
        </p:nvSpPr>
        <p:spPr>
          <a:xfrm>
            <a:off x="3840480" y="4038600"/>
            <a:ext cx="4358640" cy="457200"/>
          </a:xfrm>
          <a:prstGeom prst="rect">
            <a:avLst/>
          </a:prstGeom>
          <a:solidFill>
            <a:schemeClr val="accent1">
              <a:alpha val="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US" sz="2400" smtClean="0"/>
              <a:t>What better way to start out than with…</a:t>
            </a:r>
            <a:r>
              <a:rPr lang="en-US" smtClean="0"/>
              <a:t/>
            </a:r>
            <a:br>
              <a:rPr lang="en-US" smtClean="0"/>
            </a:br>
            <a:r>
              <a:rPr lang="en-US" smtClean="0"/>
              <a:t>Helminths</a:t>
            </a:r>
          </a:p>
        </p:txBody>
      </p:sp>
      <p:pic>
        <p:nvPicPr>
          <p:cNvPr id="2293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3962400"/>
            <a:ext cx="3079750" cy="203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937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4191000"/>
            <a:ext cx="2370138"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938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5175" y="2057400"/>
            <a:ext cx="2424113"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2379663"/>
            <a:ext cx="1524000"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86638" y="2481263"/>
            <a:ext cx="1419225" cy="209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9381"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2000" y="1981200"/>
            <a:ext cx="1828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1500"/>
                                  </p:stCondLst>
                                  <p:childTnLst>
                                    <p:set>
                                      <p:cBhvr>
                                        <p:cTn id="6" dur="1" fill="hold">
                                          <p:stCondLst>
                                            <p:cond delay="0"/>
                                          </p:stCondLst>
                                        </p:cTn>
                                        <p:tgtEl>
                                          <p:spTgt spid="229380"/>
                                        </p:tgtEl>
                                        <p:attrNameLst>
                                          <p:attrName>style.visibility</p:attrName>
                                        </p:attrNameLst>
                                      </p:cBhvr>
                                      <p:to>
                                        <p:strVal val="visible"/>
                                      </p:to>
                                    </p:set>
                                  </p:childTnLst>
                                </p:cTn>
                              </p:par>
                            </p:childTnLst>
                          </p:cTn>
                        </p:par>
                        <p:par>
                          <p:cTn id="7" fill="hold" nodeType="afterGroup">
                            <p:stCondLst>
                              <p:cond delay="1500"/>
                            </p:stCondLst>
                            <p:childTnLst>
                              <p:par>
                                <p:cTn id="8" presetID="1" presetClass="entr" presetSubtype="0" fill="hold" nodeType="afterEffect">
                                  <p:stCondLst>
                                    <p:cond delay="1500"/>
                                  </p:stCondLst>
                                  <p:childTnLst>
                                    <p:set>
                                      <p:cBhvr>
                                        <p:cTn id="9" dur="1" fill="hold">
                                          <p:stCondLst>
                                            <p:cond delay="0"/>
                                          </p:stCondLst>
                                        </p:cTn>
                                        <p:tgtEl>
                                          <p:spTgt spid="229378"/>
                                        </p:tgtEl>
                                        <p:attrNameLst>
                                          <p:attrName>style.visibility</p:attrName>
                                        </p:attrNameLst>
                                      </p:cBhvr>
                                      <p:to>
                                        <p:strVal val="visible"/>
                                      </p:to>
                                    </p:set>
                                  </p:childTnLst>
                                </p:cTn>
                              </p:par>
                            </p:childTnLst>
                          </p:cTn>
                        </p:par>
                        <p:par>
                          <p:cTn id="10" fill="hold" nodeType="afterGroup">
                            <p:stCondLst>
                              <p:cond delay="3000"/>
                            </p:stCondLst>
                            <p:childTnLst>
                              <p:par>
                                <p:cTn id="11" presetID="1" presetClass="entr" presetSubtype="0" fill="hold" nodeType="afterEffect">
                                  <p:stCondLst>
                                    <p:cond delay="1000"/>
                                  </p:stCondLst>
                                  <p:childTnLst>
                                    <p:set>
                                      <p:cBhvr>
                                        <p:cTn id="12" dur="1" fill="hold">
                                          <p:stCondLst>
                                            <p:cond delay="0"/>
                                          </p:stCondLst>
                                        </p:cTn>
                                        <p:tgtEl>
                                          <p:spTgt spid="229379"/>
                                        </p:tgtEl>
                                        <p:attrNameLst>
                                          <p:attrName>style.visibility</p:attrName>
                                        </p:attrNameLst>
                                      </p:cBhvr>
                                      <p:to>
                                        <p:strVal val="visible"/>
                                      </p:to>
                                    </p:set>
                                  </p:childTnLst>
                                </p:cTn>
                              </p:par>
                            </p:childTnLst>
                          </p:cTn>
                        </p:par>
                        <p:par>
                          <p:cTn id="13" fill="hold" nodeType="afterGroup">
                            <p:stCondLst>
                              <p:cond delay="4000"/>
                            </p:stCondLst>
                            <p:childTnLst>
                              <p:par>
                                <p:cTn id="14" presetID="1" presetClass="entr" presetSubtype="0" fill="hold" nodeType="afterEffect">
                                  <p:stCondLst>
                                    <p:cond delay="500"/>
                                  </p:stCondLst>
                                  <p:childTnLst>
                                    <p:set>
                                      <p:cBhvr>
                                        <p:cTn id="15" dur="1" fill="hold">
                                          <p:stCondLst>
                                            <p:cond delay="0"/>
                                          </p:stCondLst>
                                        </p:cTn>
                                        <p:tgtEl>
                                          <p:spTgt spid="7"/>
                                        </p:tgtEl>
                                        <p:attrNameLst>
                                          <p:attrName>style.visibility</p:attrName>
                                        </p:attrNameLst>
                                      </p:cBhvr>
                                      <p:to>
                                        <p:strVal val="visible"/>
                                      </p:to>
                                    </p:set>
                                  </p:childTnLst>
                                </p:cTn>
                              </p:par>
                            </p:childTnLst>
                          </p:cTn>
                        </p:par>
                        <p:par>
                          <p:cTn id="16" fill="hold" nodeType="afterGroup">
                            <p:stCondLst>
                              <p:cond delay="4500"/>
                            </p:stCondLst>
                            <p:childTnLst>
                              <p:par>
                                <p:cTn id="17" presetID="1" presetClass="entr" presetSubtype="0" fill="hold" nodeType="afterEffect">
                                  <p:stCondLst>
                                    <p:cond delay="300"/>
                                  </p:stCondLst>
                                  <p:childTnLst>
                                    <p:set>
                                      <p:cBhvr>
                                        <p:cTn id="18" dur="1" fill="hold">
                                          <p:stCondLst>
                                            <p:cond delay="0"/>
                                          </p:stCondLst>
                                        </p:cTn>
                                        <p:tgtEl>
                                          <p:spTgt spid="8"/>
                                        </p:tgtEl>
                                        <p:attrNameLst>
                                          <p:attrName>style.visibility</p:attrName>
                                        </p:attrNameLst>
                                      </p:cBhvr>
                                      <p:to>
                                        <p:strVal val="visible"/>
                                      </p:to>
                                    </p:set>
                                  </p:childTnLst>
                                </p:cTn>
                              </p:par>
                            </p:childTnLst>
                          </p:cTn>
                        </p:par>
                        <p:par>
                          <p:cTn id="19" fill="hold" nodeType="afterGroup">
                            <p:stCondLst>
                              <p:cond delay="4800"/>
                            </p:stCondLst>
                            <p:childTnLst>
                              <p:par>
                                <p:cTn id="20" presetID="1" presetClass="entr" presetSubtype="0" fill="hold" nodeType="afterEffect">
                                  <p:stCondLst>
                                    <p:cond delay="100"/>
                                  </p:stCondLst>
                                  <p:childTnLst>
                                    <p:set>
                                      <p:cBhvr>
                                        <p:cTn id="21" dur="1" fill="hold">
                                          <p:stCondLst>
                                            <p:cond delay="0"/>
                                          </p:stCondLst>
                                        </p:cTn>
                                        <p:tgtEl>
                                          <p:spTgt spid="22938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US" smtClean="0"/>
              <a:t>The Problem</a:t>
            </a:r>
          </a:p>
        </p:txBody>
      </p:sp>
      <p:pic>
        <p:nvPicPr>
          <p:cNvPr id="2293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4876800"/>
            <a:ext cx="18129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5600" y="5334000"/>
            <a:ext cx="1439863"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TextBox 8"/>
          <p:cNvSpPr txBox="1">
            <a:spLocks noChangeArrowheads="1"/>
          </p:cNvSpPr>
          <p:nvPr/>
        </p:nvSpPr>
        <p:spPr bwMode="auto">
          <a:xfrm>
            <a:off x="914400" y="1371600"/>
            <a:ext cx="76200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p>
        </p:txBody>
      </p:sp>
      <p:sp>
        <p:nvSpPr>
          <p:cNvPr id="10" name="TextBox 9"/>
          <p:cNvSpPr txBox="1">
            <a:spLocks noChangeArrowheads="1"/>
          </p:cNvSpPr>
          <p:nvPr/>
        </p:nvSpPr>
        <p:spPr bwMode="auto">
          <a:xfrm>
            <a:off x="1219200" y="1475740"/>
            <a:ext cx="716280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3600" b="1" dirty="0"/>
              <a:t>Hookworm and roundworm each infect approximately 1.3 billion people around the world</a:t>
            </a:r>
          </a:p>
          <a:p>
            <a:pPr eaLnBrk="1" hangingPunct="1"/>
            <a:r>
              <a:rPr lang="en-US" sz="3600" b="1" dirty="0"/>
              <a:t>while whipworm affects 900 million and 200 million are infected with </a:t>
            </a:r>
            <a:r>
              <a:rPr lang="en-US" sz="3600" b="1" dirty="0" err="1"/>
              <a:t>schistosomiasi</a:t>
            </a:r>
            <a:endParaRPr lang="en-US" sz="3600" dirty="0"/>
          </a:p>
        </p:txBody>
      </p:sp>
      <p:pic>
        <p:nvPicPr>
          <p:cNvPr id="11"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67600" y="4495800"/>
            <a:ext cx="1419225" cy="209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29200" y="5410200"/>
            <a:ext cx="1524000"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300"/>
                                  </p:stCondLst>
                                  <p:childTnLst>
                                    <p:set>
                                      <p:cBhvr>
                                        <p:cTn id="6" dur="1" fill="hold">
                                          <p:stCondLst>
                                            <p:cond delay="0"/>
                                          </p:stCondLst>
                                        </p:cTn>
                                        <p:tgtEl>
                                          <p:spTgt spid="11"/>
                                        </p:tgtEl>
                                        <p:attrNameLst>
                                          <p:attrName>style.visibility</p:attrName>
                                        </p:attrNameLst>
                                      </p:cBhvr>
                                      <p:to>
                                        <p:strVal val="visible"/>
                                      </p:to>
                                    </p:set>
                                  </p:childTnLst>
                                </p:cTn>
                              </p:par>
                            </p:childTnLst>
                          </p:cTn>
                        </p:par>
                        <p:par>
                          <p:cTn id="7" fill="hold" nodeType="afterGroup">
                            <p:stCondLst>
                              <p:cond delay="300"/>
                            </p:stCondLst>
                            <p:childTnLst>
                              <p:par>
                                <p:cTn id="8" presetID="1" presetClass="entr" presetSubtype="0" fill="hold" nodeType="afterEffect">
                                  <p:stCondLst>
                                    <p:cond delay="500"/>
                                  </p:stCondLst>
                                  <p:childTnLst>
                                    <p:set>
                                      <p:cBhvr>
                                        <p:cTn id="9" dur="1" fill="hold">
                                          <p:stCondLst>
                                            <p:cond delay="0"/>
                                          </p:stCondLst>
                                        </p:cTn>
                                        <p:tgtEl>
                                          <p:spTgt spid="12"/>
                                        </p:tgtEl>
                                        <p:attrNameLst>
                                          <p:attrName>style.visibility</p:attrName>
                                        </p:attrNameLst>
                                      </p:cBhvr>
                                      <p:to>
                                        <p:strVal val="visible"/>
                                      </p:to>
                                    </p:set>
                                  </p:childTnLst>
                                </p:cTn>
                              </p:par>
                            </p:childTnLst>
                          </p:cTn>
                        </p:par>
                        <p:par>
                          <p:cTn id="10" fill="hold" nodeType="afterGroup">
                            <p:stCondLst>
                              <p:cond delay="800"/>
                            </p:stCondLst>
                            <p:childTnLst>
                              <p:par>
                                <p:cTn id="11" presetID="1" presetClass="entr" presetSubtype="0" fill="hold" nodeType="afterEffect">
                                  <p:stCondLst>
                                    <p:cond delay="300"/>
                                  </p:stCondLst>
                                  <p:childTnLst>
                                    <p:set>
                                      <p:cBhvr>
                                        <p:cTn id="12" dur="1" fill="hold">
                                          <p:stCondLst>
                                            <p:cond delay="0"/>
                                          </p:stCondLst>
                                        </p:cTn>
                                        <p:tgtEl>
                                          <p:spTgt spid="229378"/>
                                        </p:tgtEl>
                                        <p:attrNameLst>
                                          <p:attrName>style.visibility</p:attrName>
                                        </p:attrNameLst>
                                      </p:cBhvr>
                                      <p:to>
                                        <p:strVal val="visible"/>
                                      </p:to>
                                    </p:set>
                                  </p:childTnLst>
                                </p:cTn>
                              </p:par>
                            </p:childTnLst>
                          </p:cTn>
                        </p:par>
                        <p:par>
                          <p:cTn id="13" fill="hold" nodeType="afterGroup">
                            <p:stCondLst>
                              <p:cond delay="1100"/>
                            </p:stCondLst>
                            <p:childTnLst>
                              <p:par>
                                <p:cTn id="14" presetID="1" presetClass="entr" presetSubtype="0" fill="hold" grpId="0" nodeType="afterEffect">
                                  <p:stCondLst>
                                    <p:cond delay="300"/>
                                  </p:stCondLst>
                                  <p:childTnLst>
                                    <p:set>
                                      <p:cBhvr>
                                        <p:cTn id="15"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en-US" smtClean="0"/>
              <a:t>The Other Problem</a:t>
            </a:r>
          </a:p>
        </p:txBody>
      </p:sp>
      <p:pic>
        <p:nvPicPr>
          <p:cNvPr id="2293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2051050"/>
            <a:ext cx="2743200"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86600" y="381000"/>
            <a:ext cx="1439863"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TextBox 8"/>
          <p:cNvSpPr txBox="1">
            <a:spLocks noChangeArrowheads="1"/>
          </p:cNvSpPr>
          <p:nvPr/>
        </p:nvSpPr>
        <p:spPr bwMode="auto">
          <a:xfrm>
            <a:off x="914400" y="1371600"/>
            <a:ext cx="76200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p>
        </p:txBody>
      </p:sp>
      <p:sp>
        <p:nvSpPr>
          <p:cNvPr id="10" name="TextBox 9"/>
          <p:cNvSpPr txBox="1">
            <a:spLocks noChangeArrowheads="1"/>
          </p:cNvSpPr>
          <p:nvPr/>
        </p:nvSpPr>
        <p:spPr bwMode="auto">
          <a:xfrm>
            <a:off x="2286000" y="3886200"/>
            <a:ext cx="6019800"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b="1"/>
              <a:t>Intense worm infections reduce kids’ educational achievement</a:t>
            </a:r>
            <a:endParaRPr lang="en-US"/>
          </a:p>
        </p:txBody>
      </p:sp>
      <p:pic>
        <p:nvPicPr>
          <p:cNvPr id="11"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0600" y="4495800"/>
            <a:ext cx="1419225" cy="209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00600" y="2057400"/>
            <a:ext cx="2506663"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300"/>
                                  </p:stCondLst>
                                  <p:childTnLst>
                                    <p:set>
                                      <p:cBhvr>
                                        <p:cTn id="6" dur="1" fill="hold">
                                          <p:stCondLst>
                                            <p:cond delay="0"/>
                                          </p:stCondLst>
                                        </p:cTn>
                                        <p:tgtEl>
                                          <p:spTgt spid="11"/>
                                        </p:tgtEl>
                                        <p:attrNameLst>
                                          <p:attrName>style.visibility</p:attrName>
                                        </p:attrNameLst>
                                      </p:cBhvr>
                                      <p:to>
                                        <p:strVal val="visible"/>
                                      </p:to>
                                    </p:set>
                                  </p:childTnLst>
                                </p:cTn>
                              </p:par>
                            </p:childTnLst>
                          </p:cTn>
                        </p:par>
                        <p:par>
                          <p:cTn id="7" fill="hold" nodeType="afterGroup">
                            <p:stCondLst>
                              <p:cond delay="300"/>
                            </p:stCondLst>
                            <p:childTnLst>
                              <p:par>
                                <p:cTn id="8" presetID="1" presetClass="entr" presetSubtype="0" fill="hold" nodeType="afterEffect">
                                  <p:stCondLst>
                                    <p:cond delay="500"/>
                                  </p:stCondLst>
                                  <p:childTnLst>
                                    <p:set>
                                      <p:cBhvr>
                                        <p:cTn id="9" dur="1" fill="hold">
                                          <p:stCondLst>
                                            <p:cond delay="0"/>
                                          </p:stCondLst>
                                        </p:cTn>
                                        <p:tgtEl>
                                          <p:spTgt spid="12"/>
                                        </p:tgtEl>
                                        <p:attrNameLst>
                                          <p:attrName>style.visibility</p:attrName>
                                        </p:attrNameLst>
                                      </p:cBhvr>
                                      <p:to>
                                        <p:strVal val="visible"/>
                                      </p:to>
                                    </p:set>
                                  </p:childTnLst>
                                </p:cTn>
                              </p:par>
                            </p:childTnLst>
                          </p:cTn>
                        </p:par>
                        <p:par>
                          <p:cTn id="10" fill="hold" nodeType="afterGroup">
                            <p:stCondLst>
                              <p:cond delay="800"/>
                            </p:stCondLst>
                            <p:childTnLst>
                              <p:par>
                                <p:cTn id="11" presetID="1" presetClass="entr" presetSubtype="0" fill="hold" nodeType="afterEffect">
                                  <p:stCondLst>
                                    <p:cond delay="300"/>
                                  </p:stCondLst>
                                  <p:childTnLst>
                                    <p:set>
                                      <p:cBhvr>
                                        <p:cTn id="12" dur="1" fill="hold">
                                          <p:stCondLst>
                                            <p:cond delay="0"/>
                                          </p:stCondLst>
                                        </p:cTn>
                                        <p:tgtEl>
                                          <p:spTgt spid="229378"/>
                                        </p:tgtEl>
                                        <p:attrNameLst>
                                          <p:attrName>style.visibility</p:attrName>
                                        </p:attrNameLst>
                                      </p:cBhvr>
                                      <p:to>
                                        <p:strVal val="visible"/>
                                      </p:to>
                                    </p:set>
                                  </p:childTnLst>
                                </p:cTn>
                              </p:par>
                            </p:childTnLst>
                          </p:cTn>
                        </p:par>
                        <p:par>
                          <p:cTn id="13" fill="hold" nodeType="afterGroup">
                            <p:stCondLst>
                              <p:cond delay="1100"/>
                            </p:stCondLst>
                            <p:childTnLst>
                              <p:par>
                                <p:cTn id="14" presetID="1" presetClass="entr" presetSubtype="0" fill="hold" grpId="0" nodeType="afterEffect">
                                  <p:stCondLst>
                                    <p:cond delay="300"/>
                                  </p:stCondLst>
                                  <p:childTnLst>
                                    <p:set>
                                      <p:cBhvr>
                                        <p:cTn id="15"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US" smtClean="0"/>
              <a:t>An Experiment in Kenya</a:t>
            </a:r>
          </a:p>
        </p:txBody>
      </p:sp>
      <p:pic>
        <p:nvPicPr>
          <p:cNvPr id="2293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228600"/>
            <a:ext cx="1352550" cy="89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937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29600" y="6019800"/>
            <a:ext cx="685800" cy="617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938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5973763"/>
            <a:ext cx="8382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0" y="6148388"/>
            <a:ext cx="762000" cy="50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35875" y="609600"/>
            <a:ext cx="1419225" cy="396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9381"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8600" y="426720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3" name="Rectangle 9"/>
          <p:cNvSpPr>
            <a:spLocks noChangeArrowheads="1"/>
          </p:cNvSpPr>
          <p:nvPr/>
        </p:nvSpPr>
        <p:spPr bwMode="auto">
          <a:xfrm>
            <a:off x="2362200" y="4038600"/>
            <a:ext cx="533400" cy="457200"/>
          </a:xfrm>
          <a:prstGeom prst="rect">
            <a:avLst/>
          </a:prstGeom>
          <a:solidFill>
            <a:srgbClr val="FF0000"/>
          </a:solidFill>
          <a:ln w="9525" algn="ctr">
            <a:solidFill>
              <a:schemeClr val="tx1"/>
            </a:solidFill>
            <a:round/>
            <a:headEnd/>
            <a:tailEnd/>
          </a:ln>
        </p:spPr>
        <p:txBody>
          <a:bodyPr anchor="ctr"/>
          <a:lstStyle/>
          <a:p>
            <a:pPr algn="ctr"/>
            <a:endParaRPr lang="en-US" sz="4400" i="1">
              <a:solidFill>
                <a:schemeClr val="tx2"/>
              </a:solidFill>
              <a:latin typeface="Times New Roman" pitchFamily="18" charset="0"/>
            </a:endParaRPr>
          </a:p>
        </p:txBody>
      </p:sp>
      <p:sp>
        <p:nvSpPr>
          <p:cNvPr id="11274" name="Isosceles Triangle 11"/>
          <p:cNvSpPr>
            <a:spLocks noChangeArrowheads="1"/>
          </p:cNvSpPr>
          <p:nvPr/>
        </p:nvSpPr>
        <p:spPr bwMode="auto">
          <a:xfrm>
            <a:off x="2362200" y="3429000"/>
            <a:ext cx="533400" cy="609600"/>
          </a:xfrm>
          <a:prstGeom prst="triangle">
            <a:avLst>
              <a:gd name="adj" fmla="val 50000"/>
            </a:avLst>
          </a:prstGeom>
          <a:solidFill>
            <a:srgbClr val="FF0000"/>
          </a:solidFill>
          <a:ln w="9525" algn="ctr">
            <a:solidFill>
              <a:schemeClr val="tx1"/>
            </a:solidFill>
            <a:round/>
            <a:headEnd/>
            <a:tailEnd/>
          </a:ln>
        </p:spPr>
        <p:txBody>
          <a:bodyPr anchor="ctr"/>
          <a:lstStyle/>
          <a:p>
            <a:pPr algn="ctr"/>
            <a:endParaRPr lang="en-US" sz="4400" i="1">
              <a:solidFill>
                <a:schemeClr val="tx2"/>
              </a:solidFill>
              <a:latin typeface="Times New Roman" pitchFamily="18" charset="0"/>
            </a:endParaRPr>
          </a:p>
        </p:txBody>
      </p:sp>
      <p:sp>
        <p:nvSpPr>
          <p:cNvPr id="11275" name="Rectangle 12"/>
          <p:cNvSpPr>
            <a:spLocks noChangeArrowheads="1"/>
          </p:cNvSpPr>
          <p:nvPr/>
        </p:nvSpPr>
        <p:spPr bwMode="auto">
          <a:xfrm>
            <a:off x="5867400" y="4041775"/>
            <a:ext cx="533400" cy="457200"/>
          </a:xfrm>
          <a:prstGeom prst="rect">
            <a:avLst/>
          </a:prstGeom>
          <a:solidFill>
            <a:srgbClr val="FF0000"/>
          </a:solidFill>
          <a:ln w="9525" algn="ctr">
            <a:solidFill>
              <a:schemeClr val="tx1"/>
            </a:solidFill>
            <a:round/>
            <a:headEnd/>
            <a:tailEnd/>
          </a:ln>
        </p:spPr>
        <p:txBody>
          <a:bodyPr anchor="ctr"/>
          <a:lstStyle/>
          <a:p>
            <a:pPr algn="ctr"/>
            <a:endParaRPr lang="en-US" sz="4400" i="1">
              <a:solidFill>
                <a:schemeClr val="tx2"/>
              </a:solidFill>
              <a:latin typeface="Times New Roman" pitchFamily="18" charset="0"/>
            </a:endParaRPr>
          </a:p>
        </p:txBody>
      </p:sp>
      <p:sp>
        <p:nvSpPr>
          <p:cNvPr id="11276" name="Isosceles Triangle 13"/>
          <p:cNvSpPr>
            <a:spLocks noChangeArrowheads="1"/>
          </p:cNvSpPr>
          <p:nvPr/>
        </p:nvSpPr>
        <p:spPr bwMode="auto">
          <a:xfrm>
            <a:off x="5867400" y="3429000"/>
            <a:ext cx="533400" cy="609600"/>
          </a:xfrm>
          <a:prstGeom prst="triangle">
            <a:avLst>
              <a:gd name="adj" fmla="val 50000"/>
            </a:avLst>
          </a:prstGeom>
          <a:solidFill>
            <a:srgbClr val="FF0000"/>
          </a:solidFill>
          <a:ln w="9525" algn="ctr">
            <a:solidFill>
              <a:schemeClr val="tx1"/>
            </a:solidFill>
            <a:round/>
            <a:headEnd/>
            <a:tailEnd/>
          </a:ln>
        </p:spPr>
        <p:txBody>
          <a:bodyPr anchor="ctr"/>
          <a:lstStyle/>
          <a:p>
            <a:pPr algn="ctr"/>
            <a:endParaRPr lang="en-US" sz="4400" i="1">
              <a:solidFill>
                <a:schemeClr val="tx2"/>
              </a:solidFill>
              <a:latin typeface="Times New Roman" pitchFamily="18" charset="0"/>
            </a:endParaRPr>
          </a:p>
        </p:txBody>
      </p:sp>
      <p:sp>
        <p:nvSpPr>
          <p:cNvPr id="11277" name="TextBox 14"/>
          <p:cNvSpPr txBox="1">
            <a:spLocks noChangeArrowheads="1"/>
          </p:cNvSpPr>
          <p:nvPr/>
        </p:nvSpPr>
        <p:spPr bwMode="auto">
          <a:xfrm>
            <a:off x="1676400" y="1905000"/>
            <a:ext cx="18288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2000"/>
              <a:t>Randomly treat all kids in some schools </a:t>
            </a:r>
          </a:p>
        </p:txBody>
      </p:sp>
      <p:cxnSp>
        <p:nvCxnSpPr>
          <p:cNvPr id="11278" name="Straight Arrow Connector 16"/>
          <p:cNvCxnSpPr>
            <a:cxnSpLocks noChangeShapeType="1"/>
          </p:cNvCxnSpPr>
          <p:nvPr/>
        </p:nvCxnSpPr>
        <p:spPr bwMode="auto">
          <a:xfrm rot="5400000">
            <a:off x="2400301" y="3162300"/>
            <a:ext cx="381000" cy="317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sp>
        <p:nvSpPr>
          <p:cNvPr id="11279" name="TextBox 18"/>
          <p:cNvSpPr txBox="1">
            <a:spLocks noChangeArrowheads="1"/>
          </p:cNvSpPr>
          <p:nvPr/>
        </p:nvSpPr>
        <p:spPr bwMode="auto">
          <a:xfrm>
            <a:off x="5257800" y="1905000"/>
            <a:ext cx="18288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2000"/>
              <a:t>..but not other schools (the control group)</a:t>
            </a:r>
          </a:p>
        </p:txBody>
      </p:sp>
      <p:cxnSp>
        <p:nvCxnSpPr>
          <p:cNvPr id="11280" name="Straight Arrow Connector 19"/>
          <p:cNvCxnSpPr>
            <a:cxnSpLocks noChangeShapeType="1"/>
          </p:cNvCxnSpPr>
          <p:nvPr/>
        </p:nvCxnSpPr>
        <p:spPr bwMode="auto">
          <a:xfrm rot="5400000">
            <a:off x="5981701" y="3162300"/>
            <a:ext cx="381000" cy="317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sp>
        <p:nvSpPr>
          <p:cNvPr id="11281" name="TextBox 20"/>
          <p:cNvSpPr txBox="1">
            <a:spLocks noChangeArrowheads="1"/>
          </p:cNvSpPr>
          <p:nvPr/>
        </p:nvSpPr>
        <p:spPr bwMode="auto">
          <a:xfrm>
            <a:off x="2057400" y="4648200"/>
            <a:ext cx="51054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3200"/>
              <a:t>Then see if school attendance goes up for the kids in the treated schools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1500"/>
                                  </p:stCondLst>
                                  <p:childTnLst>
                                    <p:set>
                                      <p:cBhvr>
                                        <p:cTn id="6" dur="1" fill="hold">
                                          <p:stCondLst>
                                            <p:cond delay="0"/>
                                          </p:stCondLst>
                                        </p:cTn>
                                        <p:tgtEl>
                                          <p:spTgt spid="229380"/>
                                        </p:tgtEl>
                                        <p:attrNameLst>
                                          <p:attrName>style.visibility</p:attrName>
                                        </p:attrNameLst>
                                      </p:cBhvr>
                                      <p:to>
                                        <p:strVal val="visible"/>
                                      </p:to>
                                    </p:set>
                                  </p:childTnLst>
                                </p:cTn>
                              </p:par>
                            </p:childTnLst>
                          </p:cTn>
                        </p:par>
                        <p:par>
                          <p:cTn id="7" fill="hold" nodeType="afterGroup">
                            <p:stCondLst>
                              <p:cond delay="1500"/>
                            </p:stCondLst>
                            <p:childTnLst>
                              <p:par>
                                <p:cTn id="8" presetID="1" presetClass="entr" presetSubtype="0" fill="hold" nodeType="afterEffect">
                                  <p:stCondLst>
                                    <p:cond delay="1500"/>
                                  </p:stCondLst>
                                  <p:childTnLst>
                                    <p:set>
                                      <p:cBhvr>
                                        <p:cTn id="9" dur="1" fill="hold">
                                          <p:stCondLst>
                                            <p:cond delay="0"/>
                                          </p:stCondLst>
                                        </p:cTn>
                                        <p:tgtEl>
                                          <p:spTgt spid="229378"/>
                                        </p:tgtEl>
                                        <p:attrNameLst>
                                          <p:attrName>style.visibility</p:attrName>
                                        </p:attrNameLst>
                                      </p:cBhvr>
                                      <p:to>
                                        <p:strVal val="visible"/>
                                      </p:to>
                                    </p:set>
                                  </p:childTnLst>
                                </p:cTn>
                              </p:par>
                            </p:childTnLst>
                          </p:cTn>
                        </p:par>
                        <p:par>
                          <p:cTn id="10" fill="hold" nodeType="afterGroup">
                            <p:stCondLst>
                              <p:cond delay="3000"/>
                            </p:stCondLst>
                            <p:childTnLst>
                              <p:par>
                                <p:cTn id="11" presetID="1" presetClass="entr" presetSubtype="0" fill="hold" nodeType="afterEffect">
                                  <p:stCondLst>
                                    <p:cond delay="1000"/>
                                  </p:stCondLst>
                                  <p:childTnLst>
                                    <p:set>
                                      <p:cBhvr>
                                        <p:cTn id="12" dur="1" fill="hold">
                                          <p:stCondLst>
                                            <p:cond delay="0"/>
                                          </p:stCondLst>
                                        </p:cTn>
                                        <p:tgtEl>
                                          <p:spTgt spid="229379"/>
                                        </p:tgtEl>
                                        <p:attrNameLst>
                                          <p:attrName>style.visibility</p:attrName>
                                        </p:attrNameLst>
                                      </p:cBhvr>
                                      <p:to>
                                        <p:strVal val="visible"/>
                                      </p:to>
                                    </p:set>
                                  </p:childTnLst>
                                </p:cTn>
                              </p:par>
                            </p:childTnLst>
                          </p:cTn>
                        </p:par>
                        <p:par>
                          <p:cTn id="13" fill="hold" nodeType="afterGroup">
                            <p:stCondLst>
                              <p:cond delay="4000"/>
                            </p:stCondLst>
                            <p:childTnLst>
                              <p:par>
                                <p:cTn id="14" presetID="1" presetClass="entr" presetSubtype="0" fill="hold" nodeType="afterEffect">
                                  <p:stCondLst>
                                    <p:cond delay="500"/>
                                  </p:stCondLst>
                                  <p:childTnLst>
                                    <p:set>
                                      <p:cBhvr>
                                        <p:cTn id="15" dur="1" fill="hold">
                                          <p:stCondLst>
                                            <p:cond delay="0"/>
                                          </p:stCondLst>
                                        </p:cTn>
                                        <p:tgtEl>
                                          <p:spTgt spid="7"/>
                                        </p:tgtEl>
                                        <p:attrNameLst>
                                          <p:attrName>style.visibility</p:attrName>
                                        </p:attrNameLst>
                                      </p:cBhvr>
                                      <p:to>
                                        <p:strVal val="visible"/>
                                      </p:to>
                                    </p:set>
                                  </p:childTnLst>
                                </p:cTn>
                              </p:par>
                            </p:childTnLst>
                          </p:cTn>
                        </p:par>
                        <p:par>
                          <p:cTn id="16" fill="hold" nodeType="afterGroup">
                            <p:stCondLst>
                              <p:cond delay="4500"/>
                            </p:stCondLst>
                            <p:childTnLst>
                              <p:par>
                                <p:cTn id="17" presetID="1" presetClass="entr" presetSubtype="0" fill="hold" nodeType="afterEffect">
                                  <p:stCondLst>
                                    <p:cond delay="300"/>
                                  </p:stCondLst>
                                  <p:childTnLst>
                                    <p:set>
                                      <p:cBhvr>
                                        <p:cTn id="18" dur="1" fill="hold">
                                          <p:stCondLst>
                                            <p:cond delay="0"/>
                                          </p:stCondLst>
                                        </p:cTn>
                                        <p:tgtEl>
                                          <p:spTgt spid="8"/>
                                        </p:tgtEl>
                                        <p:attrNameLst>
                                          <p:attrName>style.visibility</p:attrName>
                                        </p:attrNameLst>
                                      </p:cBhvr>
                                      <p:to>
                                        <p:strVal val="visible"/>
                                      </p:to>
                                    </p:set>
                                  </p:childTnLst>
                                </p:cTn>
                              </p:par>
                            </p:childTnLst>
                          </p:cTn>
                        </p:par>
                        <p:par>
                          <p:cTn id="19" fill="hold" nodeType="afterGroup">
                            <p:stCondLst>
                              <p:cond delay="4800"/>
                            </p:stCondLst>
                            <p:childTnLst>
                              <p:par>
                                <p:cTn id="20" presetID="1" presetClass="entr" presetSubtype="0" fill="hold" nodeType="afterEffect">
                                  <p:stCondLst>
                                    <p:cond delay="100"/>
                                  </p:stCondLst>
                                  <p:childTnLst>
                                    <p:set>
                                      <p:cBhvr>
                                        <p:cTn id="21" dur="1" fill="hold">
                                          <p:stCondLst>
                                            <p:cond delay="0"/>
                                          </p:stCondLst>
                                        </p:cTn>
                                        <p:tgtEl>
                                          <p:spTgt spid="22938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en-US" smtClean="0"/>
              <a:t>Clean, Straightforward.</a:t>
            </a:r>
            <a:br>
              <a:rPr lang="en-US" smtClean="0"/>
            </a:br>
            <a:r>
              <a:rPr lang="en-US" smtClean="0"/>
              <a:t>but…</a:t>
            </a:r>
          </a:p>
        </p:txBody>
      </p:sp>
      <p:pic>
        <p:nvPicPr>
          <p:cNvPr id="2293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228600"/>
            <a:ext cx="1352550" cy="89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62400" y="3200400"/>
            <a:ext cx="685800" cy="617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938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5973763"/>
            <a:ext cx="8382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64488" y="6145213"/>
            <a:ext cx="762000"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35875" y="609600"/>
            <a:ext cx="1419225" cy="396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9381"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8600" y="426720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7" name="Rectangle 9"/>
          <p:cNvSpPr>
            <a:spLocks noChangeArrowheads="1"/>
          </p:cNvSpPr>
          <p:nvPr/>
        </p:nvSpPr>
        <p:spPr bwMode="auto">
          <a:xfrm>
            <a:off x="2362200" y="4038600"/>
            <a:ext cx="533400" cy="457200"/>
          </a:xfrm>
          <a:prstGeom prst="rect">
            <a:avLst/>
          </a:prstGeom>
          <a:solidFill>
            <a:srgbClr val="FF0000"/>
          </a:solidFill>
          <a:ln w="9525" algn="ctr">
            <a:solidFill>
              <a:schemeClr val="tx1"/>
            </a:solidFill>
            <a:round/>
            <a:headEnd/>
            <a:tailEnd/>
          </a:ln>
        </p:spPr>
        <p:txBody>
          <a:bodyPr anchor="ctr"/>
          <a:lstStyle/>
          <a:p>
            <a:pPr algn="ctr"/>
            <a:endParaRPr lang="en-US" sz="4400" i="1">
              <a:solidFill>
                <a:schemeClr val="tx2"/>
              </a:solidFill>
              <a:latin typeface="Times New Roman" pitchFamily="18" charset="0"/>
            </a:endParaRPr>
          </a:p>
        </p:txBody>
      </p:sp>
      <p:sp>
        <p:nvSpPr>
          <p:cNvPr id="12298" name="Isosceles Triangle 11"/>
          <p:cNvSpPr>
            <a:spLocks noChangeArrowheads="1"/>
          </p:cNvSpPr>
          <p:nvPr/>
        </p:nvSpPr>
        <p:spPr bwMode="auto">
          <a:xfrm>
            <a:off x="2362200" y="3429000"/>
            <a:ext cx="533400" cy="609600"/>
          </a:xfrm>
          <a:prstGeom prst="triangle">
            <a:avLst>
              <a:gd name="adj" fmla="val 50000"/>
            </a:avLst>
          </a:prstGeom>
          <a:solidFill>
            <a:srgbClr val="FF0000"/>
          </a:solidFill>
          <a:ln w="9525" algn="ctr">
            <a:solidFill>
              <a:schemeClr val="tx1"/>
            </a:solidFill>
            <a:round/>
            <a:headEnd/>
            <a:tailEnd/>
          </a:ln>
        </p:spPr>
        <p:txBody>
          <a:bodyPr anchor="ctr"/>
          <a:lstStyle/>
          <a:p>
            <a:pPr algn="ctr"/>
            <a:endParaRPr lang="en-US" sz="4400" i="1">
              <a:solidFill>
                <a:schemeClr val="tx2"/>
              </a:solidFill>
              <a:latin typeface="Times New Roman" pitchFamily="18" charset="0"/>
            </a:endParaRPr>
          </a:p>
        </p:txBody>
      </p:sp>
      <p:sp>
        <p:nvSpPr>
          <p:cNvPr id="12299" name="Rectangle 12"/>
          <p:cNvSpPr>
            <a:spLocks noChangeArrowheads="1"/>
          </p:cNvSpPr>
          <p:nvPr/>
        </p:nvSpPr>
        <p:spPr bwMode="auto">
          <a:xfrm>
            <a:off x="5867400" y="4041775"/>
            <a:ext cx="533400" cy="457200"/>
          </a:xfrm>
          <a:prstGeom prst="rect">
            <a:avLst/>
          </a:prstGeom>
          <a:solidFill>
            <a:srgbClr val="FF0000"/>
          </a:solidFill>
          <a:ln w="9525" algn="ctr">
            <a:solidFill>
              <a:schemeClr val="tx1"/>
            </a:solidFill>
            <a:round/>
            <a:headEnd/>
            <a:tailEnd/>
          </a:ln>
        </p:spPr>
        <p:txBody>
          <a:bodyPr anchor="ctr"/>
          <a:lstStyle/>
          <a:p>
            <a:pPr algn="ctr"/>
            <a:endParaRPr lang="en-US" sz="4400" i="1">
              <a:solidFill>
                <a:schemeClr val="tx2"/>
              </a:solidFill>
              <a:latin typeface="Times New Roman" pitchFamily="18" charset="0"/>
            </a:endParaRPr>
          </a:p>
        </p:txBody>
      </p:sp>
      <p:sp>
        <p:nvSpPr>
          <p:cNvPr id="12300" name="Isosceles Triangle 13"/>
          <p:cNvSpPr>
            <a:spLocks noChangeArrowheads="1"/>
          </p:cNvSpPr>
          <p:nvPr/>
        </p:nvSpPr>
        <p:spPr bwMode="auto">
          <a:xfrm>
            <a:off x="5867400" y="3429000"/>
            <a:ext cx="533400" cy="609600"/>
          </a:xfrm>
          <a:prstGeom prst="triangle">
            <a:avLst>
              <a:gd name="adj" fmla="val 50000"/>
            </a:avLst>
          </a:prstGeom>
          <a:solidFill>
            <a:srgbClr val="FF0000"/>
          </a:solidFill>
          <a:ln w="9525" algn="ctr">
            <a:solidFill>
              <a:schemeClr val="tx1"/>
            </a:solidFill>
            <a:round/>
            <a:headEnd/>
            <a:tailEnd/>
          </a:ln>
        </p:spPr>
        <p:txBody>
          <a:bodyPr anchor="ctr"/>
          <a:lstStyle/>
          <a:p>
            <a:pPr algn="ctr"/>
            <a:endParaRPr lang="en-US" sz="4400" i="1">
              <a:solidFill>
                <a:schemeClr val="tx2"/>
              </a:solidFill>
              <a:latin typeface="Times New Roman" pitchFamily="18" charset="0"/>
            </a:endParaRPr>
          </a:p>
        </p:txBody>
      </p:sp>
      <p:sp>
        <p:nvSpPr>
          <p:cNvPr id="12301" name="TextBox 20"/>
          <p:cNvSpPr txBox="1">
            <a:spLocks noChangeArrowheads="1"/>
          </p:cNvSpPr>
          <p:nvPr/>
        </p:nvSpPr>
        <p:spPr bwMode="auto">
          <a:xfrm>
            <a:off x="2362200" y="1981200"/>
            <a:ext cx="43434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2400"/>
              <a:t>The treated schools “treated” the control schools</a:t>
            </a:r>
          </a:p>
        </p:txBody>
      </p:sp>
      <p:cxnSp>
        <p:nvCxnSpPr>
          <p:cNvPr id="12302" name="Straight Arrow Connector 17"/>
          <p:cNvCxnSpPr>
            <a:cxnSpLocks noChangeShapeType="1"/>
          </p:cNvCxnSpPr>
          <p:nvPr/>
        </p:nvCxnSpPr>
        <p:spPr bwMode="auto">
          <a:xfrm>
            <a:off x="3048000" y="4038600"/>
            <a:ext cx="2589213" cy="1588"/>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12303" name="Straight Connector 24"/>
          <p:cNvCxnSpPr>
            <a:cxnSpLocks noChangeShapeType="1"/>
          </p:cNvCxnSpPr>
          <p:nvPr/>
        </p:nvCxnSpPr>
        <p:spPr bwMode="auto">
          <a:xfrm>
            <a:off x="3797300" y="3065463"/>
            <a:ext cx="990600" cy="838200"/>
          </a:xfrm>
          <a:prstGeom prst="line">
            <a:avLst/>
          </a:prstGeom>
          <a:noFill/>
          <a:ln w="25400" algn="ctr">
            <a:solidFill>
              <a:srgbClr val="FF0000"/>
            </a:solidFill>
            <a:round/>
            <a:headEnd/>
            <a:tailEnd/>
          </a:ln>
          <a:extLst>
            <a:ext uri="{909E8E84-426E-40DD-AFC4-6F175D3DCCD1}">
              <a14:hiddenFill xmlns:a14="http://schemas.microsoft.com/office/drawing/2010/main">
                <a:noFill/>
              </a14:hiddenFill>
            </a:ext>
          </a:extLst>
        </p:spPr>
      </p:cxnSp>
      <p:cxnSp>
        <p:nvCxnSpPr>
          <p:cNvPr id="12304" name="Straight Connector 25"/>
          <p:cNvCxnSpPr>
            <a:cxnSpLocks noChangeShapeType="1"/>
          </p:cNvCxnSpPr>
          <p:nvPr/>
        </p:nvCxnSpPr>
        <p:spPr bwMode="auto">
          <a:xfrm rot="5400000">
            <a:off x="3856038" y="3033713"/>
            <a:ext cx="914400" cy="914400"/>
          </a:xfrm>
          <a:prstGeom prst="line">
            <a:avLst/>
          </a:prstGeom>
          <a:noFill/>
          <a:ln w="25400" algn="ctr">
            <a:solidFill>
              <a:srgbClr val="FF0000"/>
            </a:solidFill>
            <a:round/>
            <a:headEnd/>
            <a:tailEnd/>
          </a:ln>
          <a:extLst>
            <a:ext uri="{909E8E84-426E-40DD-AFC4-6F175D3DCCD1}">
              <a14:hiddenFill xmlns:a14="http://schemas.microsoft.com/office/drawing/2010/main">
                <a:noFill/>
              </a14:hiddenFill>
            </a:ext>
          </a:extLst>
        </p:spPr>
      </p:cxnSp>
      <p:sp>
        <p:nvSpPr>
          <p:cNvPr id="29" name="TextBox 28"/>
          <p:cNvSpPr txBox="1">
            <a:spLocks noChangeArrowheads="1"/>
          </p:cNvSpPr>
          <p:nvPr/>
        </p:nvSpPr>
        <p:spPr bwMode="auto">
          <a:xfrm>
            <a:off x="1828800" y="4648200"/>
            <a:ext cx="54864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2400"/>
              <a:t>…making it harder to show the treatment worked</a:t>
            </a:r>
          </a:p>
        </p:txBody>
      </p:sp>
      <p:sp>
        <p:nvSpPr>
          <p:cNvPr id="12306" name="TextBox 18"/>
          <p:cNvSpPr txBox="1">
            <a:spLocks noChangeArrowheads="1"/>
          </p:cNvSpPr>
          <p:nvPr/>
        </p:nvSpPr>
        <p:spPr bwMode="auto">
          <a:xfrm>
            <a:off x="1676400" y="6146800"/>
            <a:ext cx="5715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1200"/>
              <a:t>Edward Miguel and Michael Kremer.  “Worms: Identifying Impacts on Education and Health in the Presence of Treatment Externalities.”  </a:t>
            </a:r>
            <a:r>
              <a:rPr lang="en-US" sz="1200" u="sng"/>
              <a:t>Econometrica</a:t>
            </a:r>
            <a:r>
              <a:rPr lang="en-US" sz="1200"/>
              <a:t> 72(1, January):159-217, 2004</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xit" presetSubtype="4" fill="hold" nodeType="clickEffect">
                                  <p:stCondLst>
                                    <p:cond delay="0"/>
                                  </p:stCondLst>
                                  <p:childTnLst>
                                    <p:anim calcmode="lin" valueType="num">
                                      <p:cBhvr additive="base">
                                        <p:cTn id="6" dur="500"/>
                                        <p:tgtEl>
                                          <p:spTgt spid="229378"/>
                                        </p:tgtEl>
                                        <p:attrNameLst>
                                          <p:attrName>ppt_x</p:attrName>
                                        </p:attrNameLst>
                                      </p:cBhvr>
                                      <p:tavLst>
                                        <p:tav tm="0">
                                          <p:val>
                                            <p:strVal val="ppt_x"/>
                                          </p:val>
                                        </p:tav>
                                        <p:tav tm="100000">
                                          <p:val>
                                            <p:strVal val="ppt_x"/>
                                          </p:val>
                                        </p:tav>
                                      </p:tavLst>
                                    </p:anim>
                                    <p:anim calcmode="lin" valueType="num">
                                      <p:cBhvr additive="base">
                                        <p:cTn id="7" dur="500"/>
                                        <p:tgtEl>
                                          <p:spTgt spid="229378"/>
                                        </p:tgtEl>
                                        <p:attrNameLst>
                                          <p:attrName>ppt_y</p:attrName>
                                        </p:attrNameLst>
                                      </p:cBhvr>
                                      <p:tavLst>
                                        <p:tav tm="0">
                                          <p:val>
                                            <p:strVal val="ppt_y"/>
                                          </p:val>
                                        </p:tav>
                                        <p:tav tm="100000">
                                          <p:val>
                                            <p:strVal val="1+ppt_h/2"/>
                                          </p:val>
                                        </p:tav>
                                      </p:tavLst>
                                    </p:anim>
                                    <p:set>
                                      <p:cBhvr>
                                        <p:cTn id="8" dur="1" fill="hold">
                                          <p:stCondLst>
                                            <p:cond delay="499"/>
                                          </p:stCondLst>
                                        </p:cTn>
                                        <p:tgtEl>
                                          <p:spTgt spid="229378"/>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500"/>
                                        <p:tgtEl>
                                          <p:spTgt spid="8"/>
                                        </p:tgtEl>
                                        <p:attrNameLst>
                                          <p:attrName>ppt_x</p:attrName>
                                        </p:attrNameLst>
                                      </p:cBhvr>
                                      <p:tavLst>
                                        <p:tav tm="0">
                                          <p:val>
                                            <p:strVal val="ppt_x"/>
                                          </p:val>
                                        </p:tav>
                                        <p:tav tm="100000">
                                          <p:val>
                                            <p:strVal val="ppt_x"/>
                                          </p:val>
                                        </p:tav>
                                      </p:tavLst>
                                    </p:anim>
                                    <p:anim calcmode="lin" valueType="num">
                                      <p:cBhvr additive="base">
                                        <p:cTn id="11" dur="500"/>
                                        <p:tgtEl>
                                          <p:spTgt spid="8"/>
                                        </p:tgtEl>
                                        <p:attrNameLst>
                                          <p:attrName>ppt_y</p:attrName>
                                        </p:attrNameLst>
                                      </p:cBhvr>
                                      <p:tavLst>
                                        <p:tav tm="0">
                                          <p:val>
                                            <p:strVal val="ppt_y"/>
                                          </p:val>
                                        </p:tav>
                                        <p:tav tm="100000">
                                          <p:val>
                                            <p:strVal val="1+ppt_h/2"/>
                                          </p:val>
                                        </p:tav>
                                      </p:tavLst>
                                    </p:anim>
                                    <p:set>
                                      <p:cBhvr>
                                        <p:cTn id="12" dur="1" fill="hold">
                                          <p:stCondLst>
                                            <p:cond delay="499"/>
                                          </p:stCondLst>
                                        </p:cTn>
                                        <p:tgtEl>
                                          <p:spTgt spid="8"/>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500"/>
                                        <p:tgtEl>
                                          <p:spTgt spid="7"/>
                                        </p:tgtEl>
                                        <p:attrNameLst>
                                          <p:attrName>ppt_x</p:attrName>
                                        </p:attrNameLst>
                                      </p:cBhvr>
                                      <p:tavLst>
                                        <p:tav tm="0">
                                          <p:val>
                                            <p:strVal val="ppt_x"/>
                                          </p:val>
                                        </p:tav>
                                        <p:tav tm="100000">
                                          <p:val>
                                            <p:strVal val="ppt_x"/>
                                          </p:val>
                                        </p:tav>
                                      </p:tavLst>
                                    </p:anim>
                                    <p:anim calcmode="lin" valueType="num">
                                      <p:cBhvr additive="base">
                                        <p:cTn id="15" dur="500"/>
                                        <p:tgtEl>
                                          <p:spTgt spid="7"/>
                                        </p:tgtEl>
                                        <p:attrNameLst>
                                          <p:attrName>ppt_y</p:attrName>
                                        </p:attrNameLst>
                                      </p:cBhvr>
                                      <p:tavLst>
                                        <p:tav tm="0">
                                          <p:val>
                                            <p:strVal val="ppt_y"/>
                                          </p:val>
                                        </p:tav>
                                        <p:tav tm="100000">
                                          <p:val>
                                            <p:strVal val="1+ppt_h/2"/>
                                          </p:val>
                                        </p:tav>
                                      </p:tavLst>
                                    </p:anim>
                                    <p:set>
                                      <p:cBhvr>
                                        <p:cTn id="16" dur="1" fill="hold">
                                          <p:stCondLst>
                                            <p:cond delay="499"/>
                                          </p:stCondLst>
                                        </p:cTn>
                                        <p:tgtEl>
                                          <p:spTgt spid="7"/>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500"/>
                                        <p:tgtEl>
                                          <p:spTgt spid="229380"/>
                                        </p:tgtEl>
                                        <p:attrNameLst>
                                          <p:attrName>ppt_x</p:attrName>
                                        </p:attrNameLst>
                                      </p:cBhvr>
                                      <p:tavLst>
                                        <p:tav tm="0">
                                          <p:val>
                                            <p:strVal val="ppt_x"/>
                                          </p:val>
                                        </p:tav>
                                        <p:tav tm="100000">
                                          <p:val>
                                            <p:strVal val="ppt_x"/>
                                          </p:val>
                                        </p:tav>
                                      </p:tavLst>
                                    </p:anim>
                                    <p:anim calcmode="lin" valueType="num">
                                      <p:cBhvr additive="base">
                                        <p:cTn id="19" dur="500"/>
                                        <p:tgtEl>
                                          <p:spTgt spid="229380"/>
                                        </p:tgtEl>
                                        <p:attrNameLst>
                                          <p:attrName>ppt_y</p:attrName>
                                        </p:attrNameLst>
                                      </p:cBhvr>
                                      <p:tavLst>
                                        <p:tav tm="0">
                                          <p:val>
                                            <p:strVal val="ppt_y"/>
                                          </p:val>
                                        </p:tav>
                                        <p:tav tm="100000">
                                          <p:val>
                                            <p:strVal val="1+ppt_h/2"/>
                                          </p:val>
                                        </p:tav>
                                      </p:tavLst>
                                    </p:anim>
                                    <p:set>
                                      <p:cBhvr>
                                        <p:cTn id="20" dur="1" fill="hold">
                                          <p:stCondLst>
                                            <p:cond delay="499"/>
                                          </p:stCondLst>
                                        </p:cTn>
                                        <p:tgtEl>
                                          <p:spTgt spid="229380"/>
                                        </p:tgtEl>
                                        <p:attrNameLst>
                                          <p:attrName>style.visibility</p:attrName>
                                        </p:attrNameLst>
                                      </p:cBhvr>
                                      <p:to>
                                        <p:strVal val="hidden"/>
                                      </p:to>
                                    </p:set>
                                  </p:childTnLst>
                                </p:cTn>
                              </p:par>
                              <p:par>
                                <p:cTn id="21" presetID="2" presetClass="exit" presetSubtype="4" fill="hold" nodeType="withEffect">
                                  <p:stCondLst>
                                    <p:cond delay="0"/>
                                  </p:stCondLst>
                                  <p:childTnLst>
                                    <p:anim calcmode="lin" valueType="num">
                                      <p:cBhvr additive="base">
                                        <p:cTn id="22" dur="500"/>
                                        <p:tgtEl>
                                          <p:spTgt spid="229381"/>
                                        </p:tgtEl>
                                        <p:attrNameLst>
                                          <p:attrName>ppt_x</p:attrName>
                                        </p:attrNameLst>
                                      </p:cBhvr>
                                      <p:tavLst>
                                        <p:tav tm="0">
                                          <p:val>
                                            <p:strVal val="ppt_x"/>
                                          </p:val>
                                        </p:tav>
                                        <p:tav tm="100000">
                                          <p:val>
                                            <p:strVal val="ppt_x"/>
                                          </p:val>
                                        </p:tav>
                                      </p:tavLst>
                                    </p:anim>
                                    <p:anim calcmode="lin" valueType="num">
                                      <p:cBhvr additive="base">
                                        <p:cTn id="23" dur="500"/>
                                        <p:tgtEl>
                                          <p:spTgt spid="229381"/>
                                        </p:tgtEl>
                                        <p:attrNameLst>
                                          <p:attrName>ppt_y</p:attrName>
                                        </p:attrNameLst>
                                      </p:cBhvr>
                                      <p:tavLst>
                                        <p:tav tm="0">
                                          <p:val>
                                            <p:strVal val="ppt_y"/>
                                          </p:val>
                                        </p:tav>
                                        <p:tav tm="100000">
                                          <p:val>
                                            <p:strVal val="1+ppt_h/2"/>
                                          </p:val>
                                        </p:tav>
                                      </p:tavLst>
                                    </p:anim>
                                    <p:set>
                                      <p:cBhvr>
                                        <p:cTn id="24" dur="1" fill="hold">
                                          <p:stCondLst>
                                            <p:cond delay="499"/>
                                          </p:stCondLst>
                                        </p:cTn>
                                        <p:tgtEl>
                                          <p:spTgt spid="229381"/>
                                        </p:tgtEl>
                                        <p:attrNameLst>
                                          <p:attrName>style.visibility</p:attrName>
                                        </p:attrNameLst>
                                      </p:cBhvr>
                                      <p:to>
                                        <p:strVal val="hidden"/>
                                      </p:to>
                                    </p:set>
                                  </p:childTnLst>
                                </p:cTn>
                              </p:par>
                              <p:par>
                                <p:cTn id="25" presetID="1"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US" sz="4000" smtClean="0"/>
              <a:t>“The World Bank is finally embracing science.”</a:t>
            </a:r>
          </a:p>
        </p:txBody>
      </p:sp>
      <p:sp>
        <p:nvSpPr>
          <p:cNvPr id="13315" name="Rectangle 3"/>
          <p:cNvSpPr>
            <a:spLocks noGrp="1" noChangeArrowheads="1"/>
          </p:cNvSpPr>
          <p:nvPr>
            <p:ph type="body" idx="1"/>
          </p:nvPr>
        </p:nvSpPr>
        <p:spPr>
          <a:xfrm>
            <a:off x="457200" y="2209800"/>
            <a:ext cx="8229600" cy="3916363"/>
          </a:xfrm>
        </p:spPr>
        <p:txBody>
          <a:bodyPr/>
          <a:lstStyle/>
          <a:p>
            <a:pPr marL="57150" indent="-57150" eaLnBrk="1" hangingPunct="1">
              <a:lnSpc>
                <a:spcPct val="90000"/>
              </a:lnSpc>
              <a:buFontTx/>
              <a:buNone/>
            </a:pPr>
            <a:r>
              <a:rPr lang="en-US" smtClean="0"/>
              <a:t>“Creating a culture in which rigorous randomized evaluations are promoted, encouraged, and financed has the potential to revolutionize social policy during the 21st century, just as randomized trials revolutionized medicine during the 20th.”</a:t>
            </a:r>
          </a:p>
          <a:p>
            <a:pPr marL="57150" indent="-57150" eaLnBrk="1" hangingPunct="1">
              <a:lnSpc>
                <a:spcPct val="90000"/>
              </a:lnSpc>
              <a:buFontTx/>
              <a:buNone/>
            </a:pPr>
            <a:endParaRPr lang="en-US" smtClean="0"/>
          </a:p>
          <a:p>
            <a:pPr marL="57150" indent="-57150" algn="r" eaLnBrk="1" hangingPunct="1">
              <a:lnSpc>
                <a:spcPct val="90000"/>
              </a:lnSpc>
              <a:buFontTx/>
              <a:buNone/>
            </a:pPr>
            <a:r>
              <a:rPr lang="en-US" smtClean="0"/>
              <a:t>-Esther Duflo</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 Cash Transfers in Africa</a:t>
            </a:r>
            <a:endParaRPr lang="en-US" dirty="0"/>
          </a:p>
        </p:txBody>
      </p:sp>
      <p:sp>
        <p:nvSpPr>
          <p:cNvPr id="3" name="Content Placeholder 2"/>
          <p:cNvSpPr>
            <a:spLocks noGrp="1"/>
          </p:cNvSpPr>
          <p:nvPr>
            <p:ph idx="1"/>
          </p:nvPr>
        </p:nvSpPr>
        <p:spPr>
          <a:xfrm>
            <a:off x="457200" y="1752600"/>
            <a:ext cx="8229600" cy="4373563"/>
          </a:xfrm>
        </p:spPr>
        <p:txBody>
          <a:bodyPr/>
          <a:lstStyle/>
          <a:p>
            <a:pPr>
              <a:spcBef>
                <a:spcPts val="1200"/>
              </a:spcBef>
            </a:pPr>
            <a:r>
              <a:rPr lang="en-US" sz="2800" dirty="0" smtClean="0"/>
              <a:t>Malawi: reduction </a:t>
            </a:r>
            <a:r>
              <a:rPr lang="en-US" sz="2800" dirty="0"/>
              <a:t>in child morbidity, gains in school </a:t>
            </a:r>
            <a:r>
              <a:rPr lang="en-US" sz="2800" dirty="0" smtClean="0"/>
              <a:t>enrolment, increases </a:t>
            </a:r>
            <a:r>
              <a:rPr lang="en-US" sz="2800" dirty="0"/>
              <a:t>in food </a:t>
            </a:r>
            <a:r>
              <a:rPr lang="en-US" sz="2800" dirty="0" smtClean="0"/>
              <a:t>consumption, decrease in child labor</a:t>
            </a:r>
          </a:p>
          <a:p>
            <a:pPr>
              <a:spcBef>
                <a:spcPts val="1200"/>
              </a:spcBef>
            </a:pPr>
            <a:r>
              <a:rPr lang="en-US" sz="2800" dirty="0" smtClean="0"/>
              <a:t>Ethiopia: increase in school </a:t>
            </a:r>
            <a:r>
              <a:rPr lang="en-US" sz="2800" dirty="0"/>
              <a:t>attendance for some groups, particularly younger </a:t>
            </a:r>
            <a:r>
              <a:rPr lang="en-US" sz="2800" dirty="0" smtClean="0"/>
              <a:t>children; reduction </a:t>
            </a:r>
            <a:r>
              <a:rPr lang="en-US" sz="2800" dirty="0"/>
              <a:t>in </a:t>
            </a:r>
            <a:r>
              <a:rPr lang="en-US" sz="2800" dirty="0" smtClean="0"/>
              <a:t>male child labor</a:t>
            </a:r>
          </a:p>
          <a:p>
            <a:pPr>
              <a:spcBef>
                <a:spcPts val="1200"/>
              </a:spcBef>
            </a:pPr>
            <a:r>
              <a:rPr lang="en-US" sz="2800" dirty="0" smtClean="0"/>
              <a:t>South Africa: increased </a:t>
            </a:r>
            <a:r>
              <a:rPr lang="en-US" sz="2800" dirty="0"/>
              <a:t>school </a:t>
            </a:r>
            <a:r>
              <a:rPr lang="en-US" sz="2800" dirty="0" smtClean="0"/>
              <a:t>attendance, decreased hunger, increased </a:t>
            </a:r>
            <a:r>
              <a:rPr lang="en-US" sz="2800" dirty="0"/>
              <a:t>access to cell-phone </a:t>
            </a:r>
            <a:r>
              <a:rPr lang="en-US" sz="2800" dirty="0" smtClean="0"/>
              <a:t>use and AIDS among school-age girls</a:t>
            </a:r>
            <a:endParaRPr lang="en-US" sz="2800" dirty="0"/>
          </a:p>
        </p:txBody>
      </p:sp>
    </p:spTree>
    <p:extLst>
      <p:ext uri="{BB962C8B-B14F-4D97-AF65-F5344CB8AC3E}">
        <p14:creationId xmlns:p14="http://schemas.microsoft.com/office/powerpoint/2010/main" val="385972022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Examples of Randomized Control Trials (Chapter 11)</a:t>
            </a:r>
            <a:endParaRPr lang="en-US" dirty="0"/>
          </a:p>
        </p:txBody>
      </p:sp>
      <p:sp>
        <p:nvSpPr>
          <p:cNvPr id="3" name="Content Placeholder 2"/>
          <p:cNvSpPr>
            <a:spLocks noGrp="1"/>
          </p:cNvSpPr>
          <p:nvPr>
            <p:ph idx="1"/>
          </p:nvPr>
        </p:nvSpPr>
        <p:spPr>
          <a:xfrm>
            <a:off x="457200" y="2209800"/>
            <a:ext cx="8229600" cy="3916363"/>
          </a:xfrm>
        </p:spPr>
        <p:txBody>
          <a:bodyPr/>
          <a:lstStyle/>
          <a:p>
            <a:r>
              <a:rPr lang="en-US" dirty="0" smtClean="0"/>
              <a:t>Hope</a:t>
            </a:r>
          </a:p>
          <a:p>
            <a:r>
              <a:rPr lang="en-US" dirty="0" smtClean="0"/>
              <a:t>AIDS</a:t>
            </a:r>
          </a:p>
          <a:p>
            <a:r>
              <a:rPr lang="en-US" dirty="0" smtClean="0"/>
              <a:t>Vaccines (The Last Mile)</a:t>
            </a:r>
          </a:p>
          <a:p>
            <a:r>
              <a:rPr lang="en-US" dirty="0" smtClean="0"/>
              <a:t>Worms</a:t>
            </a:r>
          </a:p>
          <a:p>
            <a:r>
              <a:rPr lang="en-US" dirty="0" smtClean="0"/>
              <a:t>Credit</a:t>
            </a:r>
          </a:p>
          <a:p>
            <a:r>
              <a:rPr lang="en-US" dirty="0" smtClean="0"/>
              <a:t>Insurance</a:t>
            </a:r>
          </a:p>
          <a:p>
            <a:endParaRPr lang="en-US" dirty="0"/>
          </a:p>
        </p:txBody>
      </p:sp>
    </p:spTree>
    <p:extLst>
      <p:ext uri="{BB962C8B-B14F-4D97-AF65-F5344CB8AC3E}">
        <p14:creationId xmlns:p14="http://schemas.microsoft.com/office/powerpoint/2010/main" val="380891934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US" smtClean="0"/>
              <a:t>The Skeptic</a:t>
            </a:r>
          </a:p>
        </p:txBody>
      </p:sp>
      <p:sp>
        <p:nvSpPr>
          <p:cNvPr id="21507" name="Rectangle 3"/>
          <p:cNvSpPr>
            <a:spLocks noGrp="1" noChangeArrowheads="1"/>
          </p:cNvSpPr>
          <p:nvPr>
            <p:ph type="body" idx="1"/>
          </p:nvPr>
        </p:nvSpPr>
        <p:spPr>
          <a:xfrm>
            <a:off x="457200" y="1524000"/>
            <a:ext cx="8229600" cy="4800600"/>
          </a:xfrm>
        </p:spPr>
        <p:txBody>
          <a:bodyPr/>
          <a:lstStyle/>
          <a:p>
            <a:pPr marL="57150" indent="-57150" eaLnBrk="1" hangingPunct="1">
              <a:lnSpc>
                <a:spcPct val="90000"/>
              </a:lnSpc>
              <a:buFontTx/>
              <a:buNone/>
            </a:pPr>
            <a:r>
              <a:rPr lang="en-US" sz="2800" smtClean="0"/>
              <a:t>“In ideal circumstances, randomized evaluations of projects are useful for obtaining a convincing estimate of the average effect of a program or project. </a:t>
            </a:r>
          </a:p>
          <a:p>
            <a:pPr marL="57150" indent="-57150" eaLnBrk="1" hangingPunct="1">
              <a:lnSpc>
                <a:spcPct val="90000"/>
              </a:lnSpc>
              <a:buFontTx/>
              <a:buNone/>
            </a:pPr>
            <a:endParaRPr lang="en-US" sz="2800" smtClean="0"/>
          </a:p>
          <a:p>
            <a:pPr marL="57150" indent="-57150" eaLnBrk="1" hangingPunct="1">
              <a:lnSpc>
                <a:spcPct val="90000"/>
              </a:lnSpc>
              <a:buFontTx/>
              <a:buNone/>
            </a:pPr>
            <a:r>
              <a:rPr lang="en-US" sz="2800" smtClean="0"/>
              <a:t>The price for this success is a focus that is too narrow to tell us “what works” in development, to design policy, or to advance scientific knowledge about development processes.”</a:t>
            </a:r>
          </a:p>
          <a:p>
            <a:pPr marL="57150" indent="-57150" eaLnBrk="1" hangingPunct="1">
              <a:lnSpc>
                <a:spcPct val="90000"/>
              </a:lnSpc>
              <a:buFontTx/>
              <a:buNone/>
            </a:pPr>
            <a:endParaRPr lang="en-US" sz="2800" smtClean="0"/>
          </a:p>
          <a:p>
            <a:pPr marL="57150" indent="-57150" algn="r" eaLnBrk="1" hangingPunct="1">
              <a:lnSpc>
                <a:spcPct val="90000"/>
              </a:lnSpc>
              <a:buFontTx/>
              <a:buNone/>
            </a:pPr>
            <a:r>
              <a:rPr lang="en-US" sz="2800" smtClean="0"/>
              <a:t>-Angus Deaton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1507">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150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685800" y="152400"/>
            <a:ext cx="7772400" cy="1143000"/>
          </a:xfrm>
        </p:spPr>
        <p:txBody>
          <a:bodyPr/>
          <a:lstStyle/>
          <a:p>
            <a:r>
              <a:rPr lang="en-US" sz="4000" smtClean="0"/>
              <a:t>We Need to Look Beyond Experiments when…</a:t>
            </a:r>
          </a:p>
        </p:txBody>
      </p:sp>
      <p:sp>
        <p:nvSpPr>
          <p:cNvPr id="149507" name="Rectangle 3"/>
          <p:cNvSpPr>
            <a:spLocks noGrp="1" noChangeArrowheads="1"/>
          </p:cNvSpPr>
          <p:nvPr>
            <p:ph type="body" idx="1"/>
          </p:nvPr>
        </p:nvSpPr>
        <p:spPr>
          <a:xfrm>
            <a:off x="381000" y="1600200"/>
            <a:ext cx="8382000" cy="4724400"/>
          </a:xfrm>
        </p:spPr>
        <p:txBody>
          <a:bodyPr/>
          <a:lstStyle/>
          <a:p>
            <a:pPr marL="685800" indent="-228600">
              <a:lnSpc>
                <a:spcPct val="80000"/>
              </a:lnSpc>
              <a:spcAft>
                <a:spcPts val="1200"/>
              </a:spcAft>
            </a:pPr>
            <a:r>
              <a:rPr lang="en-US" sz="2800" smtClean="0"/>
              <a:t>We need an ex-ante analysis, a design tool; no pilot rollout is possible</a:t>
            </a:r>
          </a:p>
          <a:p>
            <a:pPr marL="685800" indent="-228600">
              <a:lnSpc>
                <a:spcPct val="80000"/>
              </a:lnSpc>
              <a:spcAft>
                <a:spcPts val="1200"/>
              </a:spcAft>
            </a:pPr>
            <a:r>
              <a:rPr lang="en-US" sz="2800" smtClean="0"/>
              <a:t>Treatment / control groups are impractical</a:t>
            </a:r>
          </a:p>
          <a:p>
            <a:pPr marL="1085850" lvl="1" indent="-228600">
              <a:lnSpc>
                <a:spcPct val="80000"/>
              </a:lnSpc>
              <a:spcAft>
                <a:spcPts val="1200"/>
              </a:spcAft>
            </a:pPr>
            <a:r>
              <a:rPr lang="en-US" sz="2400" smtClean="0"/>
              <a:t>Logistical, political, ethical and financial realities</a:t>
            </a:r>
          </a:p>
          <a:p>
            <a:pPr marL="685800" indent="-228600">
              <a:lnSpc>
                <a:spcPct val="80000"/>
              </a:lnSpc>
              <a:spcAft>
                <a:spcPts val="1200"/>
              </a:spcAft>
            </a:pPr>
            <a:r>
              <a:rPr lang="en-US" sz="2800" smtClean="0"/>
              <a:t>We want to know not only “if” but also “why” there are impacts</a:t>
            </a:r>
          </a:p>
          <a:p>
            <a:pPr lvl="2">
              <a:spcAft>
                <a:spcPts val="1200"/>
              </a:spcAft>
            </a:pPr>
            <a:r>
              <a:rPr lang="en-US" smtClean="0"/>
              <a:t>Human beings are agents, not subjects</a:t>
            </a:r>
            <a:endParaRPr lang="en-US" sz="7200" smtClean="0"/>
          </a:p>
          <a:p>
            <a:pPr marL="685800" indent="-228600">
              <a:lnSpc>
                <a:spcPct val="80000"/>
              </a:lnSpc>
              <a:spcAft>
                <a:spcPts val="1200"/>
              </a:spcAft>
            </a:pPr>
            <a:r>
              <a:rPr lang="en-US" sz="2800" smtClean="0"/>
              <a:t>There are multiple treatments and inter-related outcomes</a:t>
            </a:r>
          </a:p>
          <a:p>
            <a:pPr marL="685800" indent="-228600">
              <a:lnSpc>
                <a:spcPct val="80000"/>
              </a:lnSpc>
              <a:spcAft>
                <a:spcPts val="1200"/>
              </a:spcAft>
            </a:pPr>
            <a:r>
              <a:rPr lang="en-US" sz="2800" smtClean="0"/>
              <a:t>The impacts are heterogeneous, with winners and losers</a:t>
            </a:r>
            <a:endParaRPr lang="en-US"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950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49507">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9507">
                                            <p:txEl>
                                              <p:pRg st="2" end="2"/>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149507">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49507">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49507">
                                            <p:txEl>
                                              <p:pRg st="5" end="5"/>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4950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US" smtClean="0"/>
              <a:t>Linkages and Worms</a:t>
            </a:r>
          </a:p>
        </p:txBody>
      </p:sp>
      <p:sp>
        <p:nvSpPr>
          <p:cNvPr id="3" name="Content Placeholder 2"/>
          <p:cNvSpPr>
            <a:spLocks noGrp="1"/>
          </p:cNvSpPr>
          <p:nvPr>
            <p:ph idx="1"/>
          </p:nvPr>
        </p:nvSpPr>
        <p:spPr/>
        <p:txBody>
          <a:bodyPr/>
          <a:lstStyle/>
          <a:p>
            <a:pPr marL="685800" indent="-228600">
              <a:lnSpc>
                <a:spcPct val="80000"/>
              </a:lnSpc>
              <a:defRPr/>
            </a:pPr>
            <a:endParaRPr lang="en-US" sz="2800" dirty="0" smtClean="0"/>
          </a:p>
          <a:p>
            <a:pPr marL="514350" indent="-457200">
              <a:defRPr/>
            </a:pPr>
            <a:r>
              <a:rPr lang="en-US" sz="2800" dirty="0" smtClean="0"/>
              <a:t>Linkages transmit impacts from the treatment group to others in the local population</a:t>
            </a:r>
          </a:p>
          <a:p>
            <a:pPr marL="514350" indent="-457200">
              <a:defRPr/>
            </a:pPr>
            <a:r>
              <a:rPr lang="en-US" sz="2800" dirty="0" smtClean="0"/>
              <a:t>…creating higher-level impacts</a:t>
            </a:r>
          </a:p>
          <a:p>
            <a:pPr>
              <a:defRPr/>
            </a:pP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7410" name="Freeform 2"/>
          <p:cNvSpPr>
            <a:spLocks/>
          </p:cNvSpPr>
          <p:nvPr/>
        </p:nvSpPr>
        <p:spPr bwMode="auto">
          <a:xfrm flipH="1">
            <a:off x="1524000" y="762000"/>
            <a:ext cx="838200" cy="381000"/>
          </a:xfrm>
          <a:custGeom>
            <a:avLst/>
            <a:gdLst>
              <a:gd name="T0" fmla="*/ 0 w 192"/>
              <a:gd name="T1" fmla="*/ 381000 h 288"/>
              <a:gd name="T2" fmla="*/ 838200 w 192"/>
              <a:gd name="T3" fmla="*/ 0 h 288"/>
              <a:gd name="T4" fmla="*/ 0 60000 65536"/>
              <a:gd name="T5" fmla="*/ 0 60000 65536"/>
            </a:gdLst>
            <a:ahLst/>
            <a:cxnLst>
              <a:cxn ang="T4">
                <a:pos x="T0" y="T1"/>
              </a:cxn>
              <a:cxn ang="T5">
                <a:pos x="T2" y="T3"/>
              </a:cxn>
            </a:cxnLst>
            <a:rect l="0" t="0" r="r" b="b"/>
            <a:pathLst>
              <a:path w="192" h="288">
                <a:moveTo>
                  <a:pt x="0" y="288"/>
                </a:moveTo>
                <a:cubicBezTo>
                  <a:pt x="80" y="168"/>
                  <a:pt x="160" y="48"/>
                  <a:pt x="192" y="0"/>
                </a:cubicBezTo>
              </a:path>
            </a:pathLst>
          </a:custGeom>
          <a:noFill/>
          <a:ln w="9525">
            <a:solidFill>
              <a:srgbClr val="FFFF00"/>
            </a:solidFill>
            <a:round/>
            <a:headEnd type="triangl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pic>
        <p:nvPicPr>
          <p:cNvPr id="1741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2200" y="1143000"/>
            <a:ext cx="1106488" cy="115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2590800"/>
            <a:ext cx="1924050" cy="6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90800" y="1600200"/>
            <a:ext cx="563563" cy="104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57600" y="1752600"/>
            <a:ext cx="395288"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66800" y="1752600"/>
            <a:ext cx="6858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6"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52600" y="1905000"/>
            <a:ext cx="500063"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7" name="Text Box 9"/>
          <p:cNvSpPr txBox="1">
            <a:spLocks noChangeArrowheads="1"/>
          </p:cNvSpPr>
          <p:nvPr/>
        </p:nvSpPr>
        <p:spPr bwMode="auto">
          <a:xfrm>
            <a:off x="0" y="0"/>
            <a:ext cx="31242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sz="2800">
                <a:solidFill>
                  <a:srgbClr val="FFFFFF"/>
                </a:solidFill>
              </a:rPr>
              <a:t>Transfer Policy</a:t>
            </a:r>
          </a:p>
        </p:txBody>
      </p:sp>
      <p:pic>
        <p:nvPicPr>
          <p:cNvPr id="17418"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38600" y="4191000"/>
            <a:ext cx="1106488"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9" name="Picture 1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029200" y="3657600"/>
            <a:ext cx="771525" cy="173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0"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7200" y="4724400"/>
            <a:ext cx="565150" cy="104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1" name="Pictur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4400" y="5334000"/>
            <a:ext cx="1023938" cy="6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2" name="Picture 1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38800" y="4648200"/>
            <a:ext cx="6858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3" name="Picture 1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10000" y="5943600"/>
            <a:ext cx="395288"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4" name="Picture 1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29000" y="5029200"/>
            <a:ext cx="447675"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5" name="Picture 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2163" y="744538"/>
            <a:ext cx="1103312" cy="115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6" name="Picture 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32513" y="1260475"/>
            <a:ext cx="563562" cy="1049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7" name="Picture 1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0" y="1295400"/>
            <a:ext cx="449263"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8" name="Picture 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53200" y="1752600"/>
            <a:ext cx="449263"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9" name="Picture 2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153400" y="1828800"/>
            <a:ext cx="685800"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30" name="Picture 2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772400" y="304800"/>
            <a:ext cx="762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31" name="Picture 2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39000" y="762000"/>
            <a:ext cx="500063"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32" name="Picture 2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43600" y="2286000"/>
            <a:ext cx="395288"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8434" name="Freeform 2"/>
          <p:cNvSpPr>
            <a:spLocks/>
          </p:cNvSpPr>
          <p:nvPr/>
        </p:nvSpPr>
        <p:spPr bwMode="auto">
          <a:xfrm flipH="1">
            <a:off x="1524000" y="762000"/>
            <a:ext cx="838200" cy="381000"/>
          </a:xfrm>
          <a:custGeom>
            <a:avLst/>
            <a:gdLst>
              <a:gd name="T0" fmla="*/ 0 w 192"/>
              <a:gd name="T1" fmla="*/ 381000 h 288"/>
              <a:gd name="T2" fmla="*/ 838200 w 192"/>
              <a:gd name="T3" fmla="*/ 0 h 288"/>
              <a:gd name="T4" fmla="*/ 0 60000 65536"/>
              <a:gd name="T5" fmla="*/ 0 60000 65536"/>
            </a:gdLst>
            <a:ahLst/>
            <a:cxnLst>
              <a:cxn ang="T4">
                <a:pos x="T0" y="T1"/>
              </a:cxn>
              <a:cxn ang="T5">
                <a:pos x="T2" y="T3"/>
              </a:cxn>
            </a:cxnLst>
            <a:rect l="0" t="0" r="r" b="b"/>
            <a:pathLst>
              <a:path w="192" h="288">
                <a:moveTo>
                  <a:pt x="0" y="288"/>
                </a:moveTo>
                <a:cubicBezTo>
                  <a:pt x="80" y="168"/>
                  <a:pt x="160" y="48"/>
                  <a:pt x="192" y="0"/>
                </a:cubicBezTo>
              </a:path>
            </a:pathLst>
          </a:custGeom>
          <a:noFill/>
          <a:ln w="9525">
            <a:solidFill>
              <a:srgbClr val="FFFF00"/>
            </a:solidFill>
            <a:round/>
            <a:headEnd type="triangl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pic>
        <p:nvPicPr>
          <p:cNvPr id="1843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2200" y="1143000"/>
            <a:ext cx="1106488" cy="115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2590800"/>
            <a:ext cx="1924050" cy="6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90800" y="1600200"/>
            <a:ext cx="563563" cy="104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8"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57600" y="1752600"/>
            <a:ext cx="395288"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9"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66800" y="1752600"/>
            <a:ext cx="6858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0" name="Freeform 8"/>
          <p:cNvSpPr>
            <a:spLocks/>
          </p:cNvSpPr>
          <p:nvPr/>
        </p:nvSpPr>
        <p:spPr bwMode="auto">
          <a:xfrm>
            <a:off x="2514600" y="2286000"/>
            <a:ext cx="1905000" cy="762000"/>
          </a:xfrm>
          <a:custGeom>
            <a:avLst/>
            <a:gdLst>
              <a:gd name="T0" fmla="*/ 1632857 w 56"/>
              <a:gd name="T1" fmla="*/ 0 h 288"/>
              <a:gd name="T2" fmla="*/ 1632857 w 56"/>
              <a:gd name="T3" fmla="*/ 381000 h 288"/>
              <a:gd name="T4" fmla="*/ 0 w 56"/>
              <a:gd name="T5" fmla="*/ 762000 h 288"/>
              <a:gd name="T6" fmla="*/ 0 60000 65536"/>
              <a:gd name="T7" fmla="*/ 0 60000 65536"/>
              <a:gd name="T8" fmla="*/ 0 60000 65536"/>
            </a:gdLst>
            <a:ahLst/>
            <a:cxnLst>
              <a:cxn ang="T6">
                <a:pos x="T0" y="T1"/>
              </a:cxn>
              <a:cxn ang="T7">
                <a:pos x="T2" y="T3"/>
              </a:cxn>
              <a:cxn ang="T8">
                <a:pos x="T4" y="T5"/>
              </a:cxn>
            </a:cxnLst>
            <a:rect l="0" t="0" r="r" b="b"/>
            <a:pathLst>
              <a:path w="56" h="288">
                <a:moveTo>
                  <a:pt x="48" y="0"/>
                </a:moveTo>
                <a:cubicBezTo>
                  <a:pt x="52" y="48"/>
                  <a:pt x="56" y="96"/>
                  <a:pt x="48" y="144"/>
                </a:cubicBezTo>
                <a:cubicBezTo>
                  <a:pt x="40" y="192"/>
                  <a:pt x="8" y="264"/>
                  <a:pt x="0" y="288"/>
                </a:cubicBezTo>
              </a:path>
            </a:pathLst>
          </a:custGeom>
          <a:noFill/>
          <a:ln w="9525">
            <a:solidFill>
              <a:srgbClr val="FFFF00"/>
            </a:solidFill>
            <a:round/>
            <a:headEnd type="arrow" w="med" len="med"/>
            <a:tailEnd type="arrow"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pic>
        <p:nvPicPr>
          <p:cNvPr id="18441" name="Picture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52600" y="1905000"/>
            <a:ext cx="500063"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2" name="Picture 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38600" y="4191000"/>
            <a:ext cx="1106488"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3" name="Picture 1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029200" y="3657600"/>
            <a:ext cx="771525" cy="173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4" name="Picture 1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7200" y="4724400"/>
            <a:ext cx="565150" cy="104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5"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4400" y="5334000"/>
            <a:ext cx="1023938" cy="6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6" name="Picture 1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38800" y="4648200"/>
            <a:ext cx="6858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7" name="Picture 1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10000" y="5943600"/>
            <a:ext cx="395288"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8" name="Picture 1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29000" y="5029200"/>
            <a:ext cx="447675"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9" name="Picture 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2163" y="744538"/>
            <a:ext cx="1103312" cy="115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50" name="Picture 1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32513" y="1260475"/>
            <a:ext cx="563562" cy="1049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51" name="Picture 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0" y="1295400"/>
            <a:ext cx="449263"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52" name="Picture 2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53200" y="1752600"/>
            <a:ext cx="449263"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53" name="Picture 2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153400" y="1828800"/>
            <a:ext cx="685800"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54" name="Picture 2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772400" y="304800"/>
            <a:ext cx="762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55" name="Picture 2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39000" y="762000"/>
            <a:ext cx="500063"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56" name="Picture 2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43600" y="2286000"/>
            <a:ext cx="395288"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57" name="Text Box 9"/>
          <p:cNvSpPr txBox="1">
            <a:spLocks noChangeArrowheads="1"/>
          </p:cNvSpPr>
          <p:nvPr/>
        </p:nvSpPr>
        <p:spPr bwMode="auto">
          <a:xfrm>
            <a:off x="0" y="0"/>
            <a:ext cx="31242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sz="2800">
                <a:solidFill>
                  <a:srgbClr val="FFFFFF"/>
                </a:solidFill>
              </a:rPr>
              <a:t>Transfer Policy</a:t>
            </a:r>
          </a:p>
        </p:txBody>
      </p:sp>
      <p:sp>
        <p:nvSpPr>
          <p:cNvPr id="18458" name="Text Box 9"/>
          <p:cNvSpPr txBox="1">
            <a:spLocks noChangeArrowheads="1"/>
          </p:cNvSpPr>
          <p:nvPr/>
        </p:nvSpPr>
        <p:spPr bwMode="auto">
          <a:xfrm>
            <a:off x="487363" y="3832225"/>
            <a:ext cx="18748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sz="2400">
                <a:solidFill>
                  <a:srgbClr val="FFFFFF"/>
                </a:solidFill>
              </a:rPr>
              <a:t>Treatment households adjust</a:t>
            </a:r>
          </a:p>
        </p:txBody>
      </p:sp>
      <p:cxnSp>
        <p:nvCxnSpPr>
          <p:cNvPr id="18459" name="Straight Arrow Connector 2"/>
          <p:cNvCxnSpPr>
            <a:cxnSpLocks noChangeShapeType="1"/>
          </p:cNvCxnSpPr>
          <p:nvPr/>
        </p:nvCxnSpPr>
        <p:spPr bwMode="auto">
          <a:xfrm flipV="1">
            <a:off x="1143000" y="3302000"/>
            <a:ext cx="374650" cy="587375"/>
          </a:xfrm>
          <a:prstGeom prst="straightConnector1">
            <a:avLst/>
          </a:prstGeom>
          <a:noFill/>
          <a:ln w="9525" algn="ctr">
            <a:solidFill>
              <a:srgbClr val="FF0000"/>
            </a:solidFill>
            <a:round/>
            <a:headEnd/>
            <a:tailEnd type="arrow" w="med" len="me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9458" name="Freeform 2"/>
          <p:cNvSpPr>
            <a:spLocks/>
          </p:cNvSpPr>
          <p:nvPr/>
        </p:nvSpPr>
        <p:spPr bwMode="auto">
          <a:xfrm flipH="1">
            <a:off x="1524000" y="762000"/>
            <a:ext cx="838200" cy="381000"/>
          </a:xfrm>
          <a:custGeom>
            <a:avLst/>
            <a:gdLst>
              <a:gd name="T0" fmla="*/ 0 w 192"/>
              <a:gd name="T1" fmla="*/ 381000 h 288"/>
              <a:gd name="T2" fmla="*/ 838200 w 192"/>
              <a:gd name="T3" fmla="*/ 0 h 288"/>
              <a:gd name="T4" fmla="*/ 0 60000 65536"/>
              <a:gd name="T5" fmla="*/ 0 60000 65536"/>
            </a:gdLst>
            <a:ahLst/>
            <a:cxnLst>
              <a:cxn ang="T4">
                <a:pos x="T0" y="T1"/>
              </a:cxn>
              <a:cxn ang="T5">
                <a:pos x="T2" y="T3"/>
              </a:cxn>
            </a:cxnLst>
            <a:rect l="0" t="0" r="r" b="b"/>
            <a:pathLst>
              <a:path w="192" h="288">
                <a:moveTo>
                  <a:pt x="0" y="288"/>
                </a:moveTo>
                <a:cubicBezTo>
                  <a:pt x="80" y="168"/>
                  <a:pt x="160" y="48"/>
                  <a:pt x="192" y="0"/>
                </a:cubicBezTo>
              </a:path>
            </a:pathLst>
          </a:custGeom>
          <a:noFill/>
          <a:ln w="9525">
            <a:solidFill>
              <a:srgbClr val="FFFF00"/>
            </a:solidFill>
            <a:round/>
            <a:headEnd type="triangl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nvGrpSpPr>
          <p:cNvPr id="19459" name="Group 3"/>
          <p:cNvGrpSpPr>
            <a:grpSpLocks/>
          </p:cNvGrpSpPr>
          <p:nvPr/>
        </p:nvGrpSpPr>
        <p:grpSpPr bwMode="auto">
          <a:xfrm>
            <a:off x="838200" y="1143000"/>
            <a:ext cx="3581400" cy="2101850"/>
            <a:chOff x="528" y="720"/>
            <a:chExt cx="2256" cy="1324"/>
          </a:xfrm>
        </p:grpSpPr>
        <p:pic>
          <p:nvPicPr>
            <p:cNvPr id="19481"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8" y="720"/>
              <a:ext cx="697"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82"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 y="1632"/>
              <a:ext cx="1212" cy="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83"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32" y="1008"/>
              <a:ext cx="355" cy="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84"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04" y="1104"/>
              <a:ext cx="249" cy="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85"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2" y="1104"/>
              <a:ext cx="432"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86" name="Freeform 9"/>
            <p:cNvSpPr>
              <a:spLocks/>
            </p:cNvSpPr>
            <p:nvPr/>
          </p:nvSpPr>
          <p:spPr bwMode="auto">
            <a:xfrm>
              <a:off x="1584" y="1440"/>
              <a:ext cx="1200" cy="480"/>
            </a:xfrm>
            <a:custGeom>
              <a:avLst/>
              <a:gdLst>
                <a:gd name="T0" fmla="*/ 1029 w 56"/>
                <a:gd name="T1" fmla="*/ 0 h 288"/>
                <a:gd name="T2" fmla="*/ 1029 w 56"/>
                <a:gd name="T3" fmla="*/ 240 h 288"/>
                <a:gd name="T4" fmla="*/ 0 w 56"/>
                <a:gd name="T5" fmla="*/ 480 h 288"/>
                <a:gd name="T6" fmla="*/ 0 60000 65536"/>
                <a:gd name="T7" fmla="*/ 0 60000 65536"/>
                <a:gd name="T8" fmla="*/ 0 60000 65536"/>
              </a:gdLst>
              <a:ahLst/>
              <a:cxnLst>
                <a:cxn ang="T6">
                  <a:pos x="T0" y="T1"/>
                </a:cxn>
                <a:cxn ang="T7">
                  <a:pos x="T2" y="T3"/>
                </a:cxn>
                <a:cxn ang="T8">
                  <a:pos x="T4" y="T5"/>
                </a:cxn>
              </a:cxnLst>
              <a:rect l="0" t="0" r="r" b="b"/>
              <a:pathLst>
                <a:path w="56" h="288">
                  <a:moveTo>
                    <a:pt x="48" y="0"/>
                  </a:moveTo>
                  <a:cubicBezTo>
                    <a:pt x="52" y="48"/>
                    <a:pt x="56" y="96"/>
                    <a:pt x="48" y="144"/>
                  </a:cubicBezTo>
                  <a:cubicBezTo>
                    <a:pt x="40" y="192"/>
                    <a:pt x="8" y="264"/>
                    <a:pt x="0" y="288"/>
                  </a:cubicBezTo>
                </a:path>
              </a:pathLst>
            </a:custGeom>
            <a:noFill/>
            <a:ln w="9525">
              <a:solidFill>
                <a:srgbClr val="FFFF00"/>
              </a:solidFill>
              <a:round/>
              <a:headEnd type="arrow" w="med" len="med"/>
              <a:tailEnd type="arrow"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pic>
          <p:nvPicPr>
            <p:cNvPr id="19487" name="Picture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04" y="1200"/>
              <a:ext cx="315"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9460"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38600" y="4191000"/>
            <a:ext cx="1106488"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1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029200" y="3657600"/>
            <a:ext cx="771525" cy="173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7200" y="4724400"/>
            <a:ext cx="565150" cy="104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4400" y="5334000"/>
            <a:ext cx="1023938" cy="6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4" name="Picture 1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38800" y="4648200"/>
            <a:ext cx="6858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5" name="Picture 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10000" y="5943600"/>
            <a:ext cx="395288"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6" name="Picture 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29000" y="5029200"/>
            <a:ext cx="447675"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7" name="Picture 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2163" y="744538"/>
            <a:ext cx="1103312" cy="115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8" name="Picture 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32513" y="1260475"/>
            <a:ext cx="563562" cy="1049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9" name="Picture 2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0" y="1295400"/>
            <a:ext cx="449263"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0" name="Picture 2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53200" y="1752600"/>
            <a:ext cx="449263"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1" name="Picture 2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153400" y="1828800"/>
            <a:ext cx="685800"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2" name="Picture 2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772400" y="304800"/>
            <a:ext cx="762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3" name="Picture 2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39000" y="762000"/>
            <a:ext cx="500063"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4" name="Picture 2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43600" y="2286000"/>
            <a:ext cx="395288"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75" name="Line 27"/>
          <p:cNvSpPr>
            <a:spLocks noChangeShapeType="1"/>
          </p:cNvSpPr>
          <p:nvPr/>
        </p:nvSpPr>
        <p:spPr bwMode="auto">
          <a:xfrm>
            <a:off x="4267200" y="1600200"/>
            <a:ext cx="1524000" cy="0"/>
          </a:xfrm>
          <a:prstGeom prst="line">
            <a:avLst/>
          </a:prstGeom>
          <a:noFill/>
          <a:ln w="95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9476" name="Line 28"/>
          <p:cNvSpPr>
            <a:spLocks noChangeShapeType="1"/>
          </p:cNvSpPr>
          <p:nvPr/>
        </p:nvSpPr>
        <p:spPr bwMode="auto">
          <a:xfrm flipH="1" flipV="1">
            <a:off x="2971800" y="304800"/>
            <a:ext cx="0" cy="457200"/>
          </a:xfrm>
          <a:prstGeom prst="line">
            <a:avLst/>
          </a:prstGeom>
          <a:noFill/>
          <a:ln w="95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9477" name="Text Box 29"/>
          <p:cNvSpPr txBox="1">
            <a:spLocks noChangeArrowheads="1"/>
          </p:cNvSpPr>
          <p:nvPr/>
        </p:nvSpPr>
        <p:spPr bwMode="auto">
          <a:xfrm>
            <a:off x="3124200" y="381000"/>
            <a:ext cx="1981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sz="1600"/>
              <a:t>External Linkages</a:t>
            </a:r>
          </a:p>
        </p:txBody>
      </p:sp>
      <p:sp>
        <p:nvSpPr>
          <p:cNvPr id="19478" name="Text Box 9"/>
          <p:cNvSpPr txBox="1">
            <a:spLocks noChangeArrowheads="1"/>
          </p:cNvSpPr>
          <p:nvPr/>
        </p:nvSpPr>
        <p:spPr bwMode="auto">
          <a:xfrm>
            <a:off x="0" y="0"/>
            <a:ext cx="31242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sz="2800">
                <a:solidFill>
                  <a:srgbClr val="FFFFFF"/>
                </a:solidFill>
              </a:rPr>
              <a:t>Transfer Policy</a:t>
            </a:r>
          </a:p>
        </p:txBody>
      </p:sp>
      <p:sp>
        <p:nvSpPr>
          <p:cNvPr id="19479" name="Text Box 9"/>
          <p:cNvSpPr txBox="1">
            <a:spLocks noChangeArrowheads="1"/>
          </p:cNvSpPr>
          <p:nvPr/>
        </p:nvSpPr>
        <p:spPr bwMode="auto">
          <a:xfrm>
            <a:off x="6926263" y="3654425"/>
            <a:ext cx="18732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sz="2400">
                <a:solidFill>
                  <a:srgbClr val="FFFFFF"/>
                </a:solidFill>
              </a:rPr>
              <a:t>…affecting other households</a:t>
            </a:r>
          </a:p>
        </p:txBody>
      </p:sp>
      <p:cxnSp>
        <p:nvCxnSpPr>
          <p:cNvPr id="19480" name="Straight Arrow Connector 31"/>
          <p:cNvCxnSpPr>
            <a:cxnSpLocks noChangeShapeType="1"/>
          </p:cNvCxnSpPr>
          <p:nvPr/>
        </p:nvCxnSpPr>
        <p:spPr bwMode="auto">
          <a:xfrm flipH="1" flipV="1">
            <a:off x="6937375" y="2757488"/>
            <a:ext cx="577850" cy="960437"/>
          </a:xfrm>
          <a:prstGeom prst="straightConnector1">
            <a:avLst/>
          </a:prstGeom>
          <a:noFill/>
          <a:ln w="9525" algn="ctr">
            <a:solidFill>
              <a:srgbClr val="FF0000"/>
            </a:solidFill>
            <a:round/>
            <a:headEnd/>
            <a:tailEnd type="arrow" w="med" len="me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482" name="Freeform 2"/>
          <p:cNvSpPr>
            <a:spLocks/>
          </p:cNvSpPr>
          <p:nvPr/>
        </p:nvSpPr>
        <p:spPr bwMode="auto">
          <a:xfrm flipH="1">
            <a:off x="1524000" y="762000"/>
            <a:ext cx="838200" cy="381000"/>
          </a:xfrm>
          <a:custGeom>
            <a:avLst/>
            <a:gdLst>
              <a:gd name="T0" fmla="*/ 0 w 192"/>
              <a:gd name="T1" fmla="*/ 381000 h 288"/>
              <a:gd name="T2" fmla="*/ 838200 w 192"/>
              <a:gd name="T3" fmla="*/ 0 h 288"/>
              <a:gd name="T4" fmla="*/ 0 60000 65536"/>
              <a:gd name="T5" fmla="*/ 0 60000 65536"/>
            </a:gdLst>
            <a:ahLst/>
            <a:cxnLst>
              <a:cxn ang="T4">
                <a:pos x="T0" y="T1"/>
              </a:cxn>
              <a:cxn ang="T5">
                <a:pos x="T2" y="T3"/>
              </a:cxn>
            </a:cxnLst>
            <a:rect l="0" t="0" r="r" b="b"/>
            <a:pathLst>
              <a:path w="192" h="288">
                <a:moveTo>
                  <a:pt x="0" y="288"/>
                </a:moveTo>
                <a:cubicBezTo>
                  <a:pt x="80" y="168"/>
                  <a:pt x="160" y="48"/>
                  <a:pt x="192" y="0"/>
                </a:cubicBezTo>
              </a:path>
            </a:pathLst>
          </a:custGeom>
          <a:noFill/>
          <a:ln w="9525">
            <a:solidFill>
              <a:srgbClr val="FFFF00"/>
            </a:solidFill>
            <a:round/>
            <a:headEnd type="triangl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nvGrpSpPr>
          <p:cNvPr id="20483" name="Group 3"/>
          <p:cNvGrpSpPr>
            <a:grpSpLocks/>
          </p:cNvGrpSpPr>
          <p:nvPr/>
        </p:nvGrpSpPr>
        <p:grpSpPr bwMode="auto">
          <a:xfrm>
            <a:off x="838200" y="1143000"/>
            <a:ext cx="3581400" cy="2101850"/>
            <a:chOff x="528" y="720"/>
            <a:chExt cx="2256" cy="1324"/>
          </a:xfrm>
        </p:grpSpPr>
        <p:pic>
          <p:nvPicPr>
            <p:cNvPr id="2050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8" y="720"/>
              <a:ext cx="697"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 y="1632"/>
              <a:ext cx="1212" cy="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32" y="1008"/>
              <a:ext cx="355" cy="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1"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04" y="1104"/>
              <a:ext cx="249" cy="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2"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2" y="1104"/>
              <a:ext cx="432"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3" name="Freeform 9"/>
            <p:cNvSpPr>
              <a:spLocks/>
            </p:cNvSpPr>
            <p:nvPr/>
          </p:nvSpPr>
          <p:spPr bwMode="auto">
            <a:xfrm>
              <a:off x="1584" y="1440"/>
              <a:ext cx="1200" cy="480"/>
            </a:xfrm>
            <a:custGeom>
              <a:avLst/>
              <a:gdLst>
                <a:gd name="T0" fmla="*/ 1029 w 56"/>
                <a:gd name="T1" fmla="*/ 0 h 288"/>
                <a:gd name="T2" fmla="*/ 1029 w 56"/>
                <a:gd name="T3" fmla="*/ 240 h 288"/>
                <a:gd name="T4" fmla="*/ 0 w 56"/>
                <a:gd name="T5" fmla="*/ 480 h 288"/>
                <a:gd name="T6" fmla="*/ 0 60000 65536"/>
                <a:gd name="T7" fmla="*/ 0 60000 65536"/>
                <a:gd name="T8" fmla="*/ 0 60000 65536"/>
              </a:gdLst>
              <a:ahLst/>
              <a:cxnLst>
                <a:cxn ang="T6">
                  <a:pos x="T0" y="T1"/>
                </a:cxn>
                <a:cxn ang="T7">
                  <a:pos x="T2" y="T3"/>
                </a:cxn>
                <a:cxn ang="T8">
                  <a:pos x="T4" y="T5"/>
                </a:cxn>
              </a:cxnLst>
              <a:rect l="0" t="0" r="r" b="b"/>
              <a:pathLst>
                <a:path w="56" h="288">
                  <a:moveTo>
                    <a:pt x="48" y="0"/>
                  </a:moveTo>
                  <a:cubicBezTo>
                    <a:pt x="52" y="48"/>
                    <a:pt x="56" y="96"/>
                    <a:pt x="48" y="144"/>
                  </a:cubicBezTo>
                  <a:cubicBezTo>
                    <a:pt x="40" y="192"/>
                    <a:pt x="8" y="264"/>
                    <a:pt x="0" y="288"/>
                  </a:cubicBezTo>
                </a:path>
              </a:pathLst>
            </a:custGeom>
            <a:noFill/>
            <a:ln w="9525">
              <a:solidFill>
                <a:srgbClr val="FFFF00"/>
              </a:solidFill>
              <a:round/>
              <a:headEnd type="arrow" w="med" len="med"/>
              <a:tailEnd type="arrow"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pic>
          <p:nvPicPr>
            <p:cNvPr id="20514" name="Picture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04" y="1200"/>
              <a:ext cx="315"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0484"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38600" y="4191000"/>
            <a:ext cx="1106488"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Picture 1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029200" y="3657600"/>
            <a:ext cx="771525" cy="173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6"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7200" y="4724400"/>
            <a:ext cx="565150" cy="104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7"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4400" y="5334000"/>
            <a:ext cx="1023938" cy="6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8" name="Picture 1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38800" y="4648200"/>
            <a:ext cx="6858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9" name="Picture 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10000" y="5943600"/>
            <a:ext cx="395288"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0" name="Picture 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29000" y="5029200"/>
            <a:ext cx="447675"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0491" name="Group 19"/>
          <p:cNvGrpSpPr>
            <a:grpSpLocks/>
          </p:cNvGrpSpPr>
          <p:nvPr/>
        </p:nvGrpSpPr>
        <p:grpSpPr bwMode="auto">
          <a:xfrm>
            <a:off x="5872163" y="304800"/>
            <a:ext cx="3195637" cy="2805113"/>
            <a:chOff x="3699" y="192"/>
            <a:chExt cx="2013" cy="1767"/>
          </a:xfrm>
        </p:grpSpPr>
        <p:pic>
          <p:nvPicPr>
            <p:cNvPr id="20499" name="Picture 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9" y="469"/>
              <a:ext cx="695"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0" name="Picture 2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63" y="794"/>
              <a:ext cx="355" cy="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1" name="Picture 2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20" y="816"/>
              <a:ext cx="283" cy="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2" name="Picture 2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28" y="1104"/>
              <a:ext cx="283" cy="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3" name="Picture 2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136" y="1152"/>
              <a:ext cx="432" cy="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4" name="Picture 2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896" y="192"/>
              <a:ext cx="480" cy="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5" name="Picture 2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60" y="480"/>
              <a:ext cx="315"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6" name="Picture 2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44" y="1440"/>
              <a:ext cx="249" cy="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07" name="Freeform 28"/>
            <p:cNvSpPr>
              <a:spLocks/>
            </p:cNvSpPr>
            <p:nvPr/>
          </p:nvSpPr>
          <p:spPr bwMode="auto">
            <a:xfrm>
              <a:off x="4032" y="1488"/>
              <a:ext cx="1680" cy="240"/>
            </a:xfrm>
            <a:custGeom>
              <a:avLst/>
              <a:gdLst>
                <a:gd name="T0" fmla="*/ 1440 w 56"/>
                <a:gd name="T1" fmla="*/ 0 h 288"/>
                <a:gd name="T2" fmla="*/ 1440 w 56"/>
                <a:gd name="T3" fmla="*/ 120 h 288"/>
                <a:gd name="T4" fmla="*/ 0 w 56"/>
                <a:gd name="T5" fmla="*/ 240 h 288"/>
                <a:gd name="T6" fmla="*/ 0 60000 65536"/>
                <a:gd name="T7" fmla="*/ 0 60000 65536"/>
                <a:gd name="T8" fmla="*/ 0 60000 65536"/>
              </a:gdLst>
              <a:ahLst/>
              <a:cxnLst>
                <a:cxn ang="T6">
                  <a:pos x="T0" y="T1"/>
                </a:cxn>
                <a:cxn ang="T7">
                  <a:pos x="T2" y="T3"/>
                </a:cxn>
                <a:cxn ang="T8">
                  <a:pos x="T4" y="T5"/>
                </a:cxn>
              </a:cxnLst>
              <a:rect l="0" t="0" r="r" b="b"/>
              <a:pathLst>
                <a:path w="56" h="288">
                  <a:moveTo>
                    <a:pt x="48" y="0"/>
                  </a:moveTo>
                  <a:cubicBezTo>
                    <a:pt x="52" y="48"/>
                    <a:pt x="56" y="96"/>
                    <a:pt x="48" y="144"/>
                  </a:cubicBezTo>
                  <a:cubicBezTo>
                    <a:pt x="40" y="192"/>
                    <a:pt x="8" y="264"/>
                    <a:pt x="0" y="288"/>
                  </a:cubicBezTo>
                </a:path>
              </a:pathLst>
            </a:custGeom>
            <a:noFill/>
            <a:ln w="9525">
              <a:solidFill>
                <a:srgbClr val="FFFF00"/>
              </a:solidFill>
              <a:round/>
              <a:headEnd type="arrow" w="med" len="med"/>
              <a:tailEnd type="arrow"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sp>
        <p:nvSpPr>
          <p:cNvPr id="20492" name="Line 29"/>
          <p:cNvSpPr>
            <a:spLocks noChangeShapeType="1"/>
          </p:cNvSpPr>
          <p:nvPr/>
        </p:nvSpPr>
        <p:spPr bwMode="auto">
          <a:xfrm>
            <a:off x="4267200" y="1600200"/>
            <a:ext cx="1524000" cy="0"/>
          </a:xfrm>
          <a:prstGeom prst="line">
            <a:avLst/>
          </a:prstGeom>
          <a:noFill/>
          <a:ln w="95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493" name="Line 30"/>
          <p:cNvSpPr>
            <a:spLocks noChangeShapeType="1"/>
          </p:cNvSpPr>
          <p:nvPr/>
        </p:nvSpPr>
        <p:spPr bwMode="auto">
          <a:xfrm flipH="1" flipV="1">
            <a:off x="6400800" y="228600"/>
            <a:ext cx="0" cy="457200"/>
          </a:xfrm>
          <a:prstGeom prst="line">
            <a:avLst/>
          </a:prstGeom>
          <a:noFill/>
          <a:ln w="95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494" name="Line 31"/>
          <p:cNvSpPr>
            <a:spLocks noChangeShapeType="1"/>
          </p:cNvSpPr>
          <p:nvPr/>
        </p:nvSpPr>
        <p:spPr bwMode="auto">
          <a:xfrm flipH="1" flipV="1">
            <a:off x="2971800" y="304800"/>
            <a:ext cx="0" cy="457200"/>
          </a:xfrm>
          <a:prstGeom prst="line">
            <a:avLst/>
          </a:prstGeom>
          <a:noFill/>
          <a:ln w="95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495" name="Text Box 34"/>
          <p:cNvSpPr txBox="1">
            <a:spLocks noChangeArrowheads="1"/>
          </p:cNvSpPr>
          <p:nvPr/>
        </p:nvSpPr>
        <p:spPr bwMode="auto">
          <a:xfrm>
            <a:off x="3124200" y="381000"/>
            <a:ext cx="1981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sz="1600"/>
              <a:t>External Linkages</a:t>
            </a:r>
          </a:p>
        </p:txBody>
      </p:sp>
      <p:sp>
        <p:nvSpPr>
          <p:cNvPr id="20496" name="Text Box 9"/>
          <p:cNvSpPr txBox="1">
            <a:spLocks noChangeArrowheads="1"/>
          </p:cNvSpPr>
          <p:nvPr/>
        </p:nvSpPr>
        <p:spPr bwMode="auto">
          <a:xfrm>
            <a:off x="0" y="0"/>
            <a:ext cx="31242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sz="2800">
                <a:solidFill>
                  <a:srgbClr val="FFFFFF"/>
                </a:solidFill>
              </a:rPr>
              <a:t>Transfer Policy</a:t>
            </a:r>
          </a:p>
        </p:txBody>
      </p:sp>
      <p:sp>
        <p:nvSpPr>
          <p:cNvPr id="20497" name="Text Box 9"/>
          <p:cNvSpPr txBox="1">
            <a:spLocks noChangeArrowheads="1"/>
          </p:cNvSpPr>
          <p:nvPr/>
        </p:nvSpPr>
        <p:spPr bwMode="auto">
          <a:xfrm>
            <a:off x="6926263" y="3654425"/>
            <a:ext cx="187325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sz="2800">
                <a:solidFill>
                  <a:srgbClr val="FFFFFF"/>
                </a:solidFill>
              </a:rPr>
              <a:t>…which adjust</a:t>
            </a:r>
          </a:p>
        </p:txBody>
      </p:sp>
      <p:cxnSp>
        <p:nvCxnSpPr>
          <p:cNvPr id="20498" name="Straight Arrow Connector 36"/>
          <p:cNvCxnSpPr>
            <a:cxnSpLocks noChangeShapeType="1"/>
          </p:cNvCxnSpPr>
          <p:nvPr/>
        </p:nvCxnSpPr>
        <p:spPr bwMode="auto">
          <a:xfrm flipH="1" flipV="1">
            <a:off x="6937375" y="2757488"/>
            <a:ext cx="577850" cy="960437"/>
          </a:xfrm>
          <a:prstGeom prst="straightConnector1">
            <a:avLst/>
          </a:prstGeom>
          <a:noFill/>
          <a:ln w="9525" algn="ctr">
            <a:solidFill>
              <a:srgbClr val="FF0000"/>
            </a:solidFill>
            <a:round/>
            <a:headEnd/>
            <a:tailEnd type="arrow" w="med" len="me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1506" name="Freeform 2"/>
          <p:cNvSpPr>
            <a:spLocks/>
          </p:cNvSpPr>
          <p:nvPr/>
        </p:nvSpPr>
        <p:spPr bwMode="auto">
          <a:xfrm flipH="1">
            <a:off x="1524000" y="762000"/>
            <a:ext cx="838200" cy="381000"/>
          </a:xfrm>
          <a:custGeom>
            <a:avLst/>
            <a:gdLst>
              <a:gd name="T0" fmla="*/ 0 w 192"/>
              <a:gd name="T1" fmla="*/ 381000 h 288"/>
              <a:gd name="T2" fmla="*/ 838200 w 192"/>
              <a:gd name="T3" fmla="*/ 0 h 288"/>
              <a:gd name="T4" fmla="*/ 0 60000 65536"/>
              <a:gd name="T5" fmla="*/ 0 60000 65536"/>
            </a:gdLst>
            <a:ahLst/>
            <a:cxnLst>
              <a:cxn ang="T4">
                <a:pos x="T0" y="T1"/>
              </a:cxn>
              <a:cxn ang="T5">
                <a:pos x="T2" y="T3"/>
              </a:cxn>
            </a:cxnLst>
            <a:rect l="0" t="0" r="r" b="b"/>
            <a:pathLst>
              <a:path w="192" h="288">
                <a:moveTo>
                  <a:pt x="0" y="288"/>
                </a:moveTo>
                <a:cubicBezTo>
                  <a:pt x="80" y="168"/>
                  <a:pt x="160" y="48"/>
                  <a:pt x="192" y="0"/>
                </a:cubicBezTo>
              </a:path>
            </a:pathLst>
          </a:custGeom>
          <a:noFill/>
          <a:ln w="9525">
            <a:solidFill>
              <a:srgbClr val="FFFF00"/>
            </a:solidFill>
            <a:round/>
            <a:headEnd type="triangl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nvGrpSpPr>
          <p:cNvPr id="21507" name="Group 3"/>
          <p:cNvGrpSpPr>
            <a:grpSpLocks/>
          </p:cNvGrpSpPr>
          <p:nvPr/>
        </p:nvGrpSpPr>
        <p:grpSpPr bwMode="auto">
          <a:xfrm>
            <a:off x="838200" y="1143000"/>
            <a:ext cx="3581400" cy="2101850"/>
            <a:chOff x="528" y="720"/>
            <a:chExt cx="2256" cy="1324"/>
          </a:xfrm>
        </p:grpSpPr>
        <p:pic>
          <p:nvPicPr>
            <p:cNvPr id="2154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8" y="720"/>
              <a:ext cx="697"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4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 y="1632"/>
              <a:ext cx="1212" cy="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42"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32" y="1008"/>
              <a:ext cx="355" cy="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43"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04" y="1104"/>
              <a:ext cx="249" cy="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44"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2" y="1104"/>
              <a:ext cx="432"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45" name="Freeform 9"/>
            <p:cNvSpPr>
              <a:spLocks/>
            </p:cNvSpPr>
            <p:nvPr/>
          </p:nvSpPr>
          <p:spPr bwMode="auto">
            <a:xfrm>
              <a:off x="1584" y="1440"/>
              <a:ext cx="1200" cy="480"/>
            </a:xfrm>
            <a:custGeom>
              <a:avLst/>
              <a:gdLst>
                <a:gd name="T0" fmla="*/ 1029 w 56"/>
                <a:gd name="T1" fmla="*/ 0 h 288"/>
                <a:gd name="T2" fmla="*/ 1029 w 56"/>
                <a:gd name="T3" fmla="*/ 240 h 288"/>
                <a:gd name="T4" fmla="*/ 0 w 56"/>
                <a:gd name="T5" fmla="*/ 480 h 288"/>
                <a:gd name="T6" fmla="*/ 0 60000 65536"/>
                <a:gd name="T7" fmla="*/ 0 60000 65536"/>
                <a:gd name="T8" fmla="*/ 0 60000 65536"/>
              </a:gdLst>
              <a:ahLst/>
              <a:cxnLst>
                <a:cxn ang="T6">
                  <a:pos x="T0" y="T1"/>
                </a:cxn>
                <a:cxn ang="T7">
                  <a:pos x="T2" y="T3"/>
                </a:cxn>
                <a:cxn ang="T8">
                  <a:pos x="T4" y="T5"/>
                </a:cxn>
              </a:cxnLst>
              <a:rect l="0" t="0" r="r" b="b"/>
              <a:pathLst>
                <a:path w="56" h="288">
                  <a:moveTo>
                    <a:pt x="48" y="0"/>
                  </a:moveTo>
                  <a:cubicBezTo>
                    <a:pt x="52" y="48"/>
                    <a:pt x="56" y="96"/>
                    <a:pt x="48" y="144"/>
                  </a:cubicBezTo>
                  <a:cubicBezTo>
                    <a:pt x="40" y="192"/>
                    <a:pt x="8" y="264"/>
                    <a:pt x="0" y="288"/>
                  </a:cubicBezTo>
                </a:path>
              </a:pathLst>
            </a:custGeom>
            <a:noFill/>
            <a:ln w="9525">
              <a:solidFill>
                <a:srgbClr val="FFFF00"/>
              </a:solidFill>
              <a:round/>
              <a:headEnd type="arrow" w="med" len="med"/>
              <a:tailEnd type="arrow"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pic>
          <p:nvPicPr>
            <p:cNvPr id="21546" name="Picture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04" y="1200"/>
              <a:ext cx="315"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1508" name="Group 12"/>
          <p:cNvGrpSpPr>
            <a:grpSpLocks/>
          </p:cNvGrpSpPr>
          <p:nvPr/>
        </p:nvGrpSpPr>
        <p:grpSpPr bwMode="auto">
          <a:xfrm>
            <a:off x="3429000" y="3657600"/>
            <a:ext cx="2895600" cy="3109913"/>
            <a:chOff x="2832" y="2160"/>
            <a:chExt cx="1824" cy="1959"/>
          </a:xfrm>
        </p:grpSpPr>
        <p:pic>
          <p:nvPicPr>
            <p:cNvPr id="21532" name="Picture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6" y="2496"/>
              <a:ext cx="697" cy="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33" name="Picture 1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840" y="2160"/>
              <a:ext cx="486" cy="1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34" name="Picture 1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0" y="2832"/>
              <a:ext cx="356" cy="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35" name="Picture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48" y="3216"/>
              <a:ext cx="645" cy="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36" name="Picture 1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24" y="2784"/>
              <a:ext cx="432"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37" name="Picture 1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72" y="3600"/>
              <a:ext cx="249" cy="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38" name="Freeform 19"/>
            <p:cNvSpPr>
              <a:spLocks/>
            </p:cNvSpPr>
            <p:nvPr/>
          </p:nvSpPr>
          <p:spPr bwMode="auto">
            <a:xfrm>
              <a:off x="3408" y="3408"/>
              <a:ext cx="1200" cy="480"/>
            </a:xfrm>
            <a:custGeom>
              <a:avLst/>
              <a:gdLst>
                <a:gd name="T0" fmla="*/ 1029 w 56"/>
                <a:gd name="T1" fmla="*/ 0 h 288"/>
                <a:gd name="T2" fmla="*/ 1029 w 56"/>
                <a:gd name="T3" fmla="*/ 240 h 288"/>
                <a:gd name="T4" fmla="*/ 0 w 56"/>
                <a:gd name="T5" fmla="*/ 480 h 288"/>
                <a:gd name="T6" fmla="*/ 0 60000 65536"/>
                <a:gd name="T7" fmla="*/ 0 60000 65536"/>
                <a:gd name="T8" fmla="*/ 0 60000 65536"/>
              </a:gdLst>
              <a:ahLst/>
              <a:cxnLst>
                <a:cxn ang="T6">
                  <a:pos x="T0" y="T1"/>
                </a:cxn>
                <a:cxn ang="T7">
                  <a:pos x="T2" y="T3"/>
                </a:cxn>
                <a:cxn ang="T8">
                  <a:pos x="T4" y="T5"/>
                </a:cxn>
              </a:cxnLst>
              <a:rect l="0" t="0" r="r" b="b"/>
              <a:pathLst>
                <a:path w="56" h="288">
                  <a:moveTo>
                    <a:pt x="48" y="0"/>
                  </a:moveTo>
                  <a:cubicBezTo>
                    <a:pt x="52" y="48"/>
                    <a:pt x="56" y="96"/>
                    <a:pt x="48" y="144"/>
                  </a:cubicBezTo>
                  <a:cubicBezTo>
                    <a:pt x="40" y="192"/>
                    <a:pt x="8" y="264"/>
                    <a:pt x="0" y="288"/>
                  </a:cubicBezTo>
                </a:path>
              </a:pathLst>
            </a:custGeom>
            <a:noFill/>
            <a:ln w="9525">
              <a:solidFill>
                <a:srgbClr val="FFFF00"/>
              </a:solidFill>
              <a:round/>
              <a:headEnd type="arrow" w="med" len="med"/>
              <a:tailEnd type="arrow"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pic>
          <p:nvPicPr>
            <p:cNvPr id="21539" name="Picture 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32" y="3024"/>
              <a:ext cx="282" cy="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1509" name="Group 21"/>
          <p:cNvGrpSpPr>
            <a:grpSpLocks/>
          </p:cNvGrpSpPr>
          <p:nvPr/>
        </p:nvGrpSpPr>
        <p:grpSpPr bwMode="auto">
          <a:xfrm>
            <a:off x="5872163" y="304800"/>
            <a:ext cx="3195637" cy="2805113"/>
            <a:chOff x="3699" y="192"/>
            <a:chExt cx="2013" cy="1767"/>
          </a:xfrm>
        </p:grpSpPr>
        <p:pic>
          <p:nvPicPr>
            <p:cNvPr id="21523" name="Picture 2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9" y="469"/>
              <a:ext cx="695"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4" name="Picture 2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63" y="794"/>
              <a:ext cx="355" cy="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5" name="Picture 2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20" y="816"/>
              <a:ext cx="283" cy="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6" name="Picture 2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28" y="1104"/>
              <a:ext cx="283" cy="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7" name="Picture 2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136" y="1152"/>
              <a:ext cx="432" cy="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8" name="Picture 2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896" y="192"/>
              <a:ext cx="480" cy="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9" name="Picture 2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60" y="480"/>
              <a:ext cx="315"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30" name="Picture 2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44" y="1440"/>
              <a:ext cx="249" cy="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31" name="Freeform 30"/>
            <p:cNvSpPr>
              <a:spLocks/>
            </p:cNvSpPr>
            <p:nvPr/>
          </p:nvSpPr>
          <p:spPr bwMode="auto">
            <a:xfrm>
              <a:off x="4032" y="1488"/>
              <a:ext cx="1680" cy="240"/>
            </a:xfrm>
            <a:custGeom>
              <a:avLst/>
              <a:gdLst>
                <a:gd name="T0" fmla="*/ 1440 w 56"/>
                <a:gd name="T1" fmla="*/ 0 h 288"/>
                <a:gd name="T2" fmla="*/ 1440 w 56"/>
                <a:gd name="T3" fmla="*/ 120 h 288"/>
                <a:gd name="T4" fmla="*/ 0 w 56"/>
                <a:gd name="T5" fmla="*/ 240 h 288"/>
                <a:gd name="T6" fmla="*/ 0 60000 65536"/>
                <a:gd name="T7" fmla="*/ 0 60000 65536"/>
                <a:gd name="T8" fmla="*/ 0 60000 65536"/>
              </a:gdLst>
              <a:ahLst/>
              <a:cxnLst>
                <a:cxn ang="T6">
                  <a:pos x="T0" y="T1"/>
                </a:cxn>
                <a:cxn ang="T7">
                  <a:pos x="T2" y="T3"/>
                </a:cxn>
                <a:cxn ang="T8">
                  <a:pos x="T4" y="T5"/>
                </a:cxn>
              </a:cxnLst>
              <a:rect l="0" t="0" r="r" b="b"/>
              <a:pathLst>
                <a:path w="56" h="288">
                  <a:moveTo>
                    <a:pt x="48" y="0"/>
                  </a:moveTo>
                  <a:cubicBezTo>
                    <a:pt x="52" y="48"/>
                    <a:pt x="56" y="96"/>
                    <a:pt x="48" y="144"/>
                  </a:cubicBezTo>
                  <a:cubicBezTo>
                    <a:pt x="40" y="192"/>
                    <a:pt x="8" y="264"/>
                    <a:pt x="0" y="288"/>
                  </a:cubicBezTo>
                </a:path>
              </a:pathLst>
            </a:custGeom>
            <a:noFill/>
            <a:ln w="9525">
              <a:solidFill>
                <a:srgbClr val="FFFF00"/>
              </a:solidFill>
              <a:round/>
              <a:headEnd type="arrow" w="med" len="med"/>
              <a:tailEnd type="arrow"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sp>
        <p:nvSpPr>
          <p:cNvPr id="21510" name="Line 31"/>
          <p:cNvSpPr>
            <a:spLocks noChangeShapeType="1"/>
          </p:cNvSpPr>
          <p:nvPr/>
        </p:nvSpPr>
        <p:spPr bwMode="auto">
          <a:xfrm>
            <a:off x="4267200" y="1600200"/>
            <a:ext cx="1524000" cy="0"/>
          </a:xfrm>
          <a:prstGeom prst="line">
            <a:avLst/>
          </a:prstGeom>
          <a:noFill/>
          <a:ln w="95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1511" name="Line 32"/>
          <p:cNvSpPr>
            <a:spLocks noChangeShapeType="1"/>
          </p:cNvSpPr>
          <p:nvPr/>
        </p:nvSpPr>
        <p:spPr bwMode="auto">
          <a:xfrm flipH="1">
            <a:off x="4191000" y="1828800"/>
            <a:ext cx="1600200" cy="0"/>
          </a:xfrm>
          <a:prstGeom prst="line">
            <a:avLst/>
          </a:prstGeom>
          <a:noFill/>
          <a:ln w="95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1512" name="Line 33"/>
          <p:cNvSpPr>
            <a:spLocks noChangeShapeType="1"/>
          </p:cNvSpPr>
          <p:nvPr/>
        </p:nvSpPr>
        <p:spPr bwMode="auto">
          <a:xfrm>
            <a:off x="2971800" y="3124200"/>
            <a:ext cx="1143000" cy="1295400"/>
          </a:xfrm>
          <a:prstGeom prst="line">
            <a:avLst/>
          </a:prstGeom>
          <a:noFill/>
          <a:ln w="95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1513" name="Line 34"/>
          <p:cNvSpPr>
            <a:spLocks noChangeShapeType="1"/>
          </p:cNvSpPr>
          <p:nvPr/>
        </p:nvSpPr>
        <p:spPr bwMode="auto">
          <a:xfrm flipH="1">
            <a:off x="6172200" y="2971800"/>
            <a:ext cx="838200" cy="1447800"/>
          </a:xfrm>
          <a:prstGeom prst="line">
            <a:avLst/>
          </a:prstGeom>
          <a:noFill/>
          <a:ln w="95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1514" name="Line 35"/>
          <p:cNvSpPr>
            <a:spLocks noChangeShapeType="1"/>
          </p:cNvSpPr>
          <p:nvPr/>
        </p:nvSpPr>
        <p:spPr bwMode="auto">
          <a:xfrm flipH="1" flipV="1">
            <a:off x="3352800" y="3048000"/>
            <a:ext cx="990600" cy="1143000"/>
          </a:xfrm>
          <a:prstGeom prst="line">
            <a:avLst/>
          </a:prstGeom>
          <a:noFill/>
          <a:ln w="95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1515" name="Line 36"/>
          <p:cNvSpPr>
            <a:spLocks noChangeShapeType="1"/>
          </p:cNvSpPr>
          <p:nvPr/>
        </p:nvSpPr>
        <p:spPr bwMode="auto">
          <a:xfrm flipV="1">
            <a:off x="6400800" y="2895600"/>
            <a:ext cx="914400" cy="1600200"/>
          </a:xfrm>
          <a:prstGeom prst="line">
            <a:avLst/>
          </a:prstGeom>
          <a:noFill/>
          <a:ln w="95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1516" name="Line 37"/>
          <p:cNvSpPr>
            <a:spLocks noChangeShapeType="1"/>
          </p:cNvSpPr>
          <p:nvPr/>
        </p:nvSpPr>
        <p:spPr bwMode="auto">
          <a:xfrm flipH="1" flipV="1">
            <a:off x="6400800" y="228600"/>
            <a:ext cx="0" cy="457200"/>
          </a:xfrm>
          <a:prstGeom prst="line">
            <a:avLst/>
          </a:prstGeom>
          <a:noFill/>
          <a:ln w="95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1517" name="Line 38"/>
          <p:cNvSpPr>
            <a:spLocks noChangeShapeType="1"/>
          </p:cNvSpPr>
          <p:nvPr/>
        </p:nvSpPr>
        <p:spPr bwMode="auto">
          <a:xfrm flipH="1">
            <a:off x="5257800" y="6324600"/>
            <a:ext cx="0" cy="533400"/>
          </a:xfrm>
          <a:prstGeom prst="line">
            <a:avLst/>
          </a:prstGeom>
          <a:noFill/>
          <a:ln w="95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1518" name="Line 39"/>
          <p:cNvSpPr>
            <a:spLocks noChangeShapeType="1"/>
          </p:cNvSpPr>
          <p:nvPr/>
        </p:nvSpPr>
        <p:spPr bwMode="auto">
          <a:xfrm flipH="1" flipV="1">
            <a:off x="2971800" y="304800"/>
            <a:ext cx="0" cy="457200"/>
          </a:xfrm>
          <a:prstGeom prst="line">
            <a:avLst/>
          </a:prstGeom>
          <a:noFill/>
          <a:ln w="95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1519" name="Text Box 42"/>
          <p:cNvSpPr txBox="1">
            <a:spLocks noChangeArrowheads="1"/>
          </p:cNvSpPr>
          <p:nvPr/>
        </p:nvSpPr>
        <p:spPr bwMode="auto">
          <a:xfrm>
            <a:off x="3124200" y="381000"/>
            <a:ext cx="1981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sz="1600"/>
              <a:t>External Linkages</a:t>
            </a:r>
          </a:p>
        </p:txBody>
      </p:sp>
      <p:sp>
        <p:nvSpPr>
          <p:cNvPr id="21520" name="Text Box 9"/>
          <p:cNvSpPr txBox="1">
            <a:spLocks noChangeArrowheads="1"/>
          </p:cNvSpPr>
          <p:nvPr/>
        </p:nvSpPr>
        <p:spPr bwMode="auto">
          <a:xfrm>
            <a:off x="0" y="0"/>
            <a:ext cx="31242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sz="2800">
                <a:solidFill>
                  <a:srgbClr val="FFFFFF"/>
                </a:solidFill>
              </a:rPr>
              <a:t>Transfer Policy</a:t>
            </a:r>
          </a:p>
        </p:txBody>
      </p:sp>
      <p:sp>
        <p:nvSpPr>
          <p:cNvPr id="21521" name="Text Box 9"/>
          <p:cNvSpPr txBox="1">
            <a:spLocks noChangeArrowheads="1"/>
          </p:cNvSpPr>
          <p:nvPr/>
        </p:nvSpPr>
        <p:spPr bwMode="auto">
          <a:xfrm>
            <a:off x="7002463" y="5124450"/>
            <a:ext cx="1873250"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sz="2800">
                <a:solidFill>
                  <a:srgbClr val="FFFFFF"/>
                </a:solidFill>
              </a:rPr>
              <a:t>…</a:t>
            </a:r>
            <a:r>
              <a:rPr lang="en-US" sz="2400">
                <a:solidFill>
                  <a:srgbClr val="FFFFFF"/>
                </a:solidFill>
              </a:rPr>
              <a:t>affecting still other households</a:t>
            </a:r>
          </a:p>
        </p:txBody>
      </p:sp>
      <p:cxnSp>
        <p:nvCxnSpPr>
          <p:cNvPr id="21522" name="Straight Arrow Connector 42"/>
          <p:cNvCxnSpPr>
            <a:cxnSpLocks noChangeShapeType="1"/>
          </p:cNvCxnSpPr>
          <p:nvPr/>
        </p:nvCxnSpPr>
        <p:spPr bwMode="auto">
          <a:xfrm flipH="1" flipV="1">
            <a:off x="6696075" y="4419600"/>
            <a:ext cx="619125" cy="657225"/>
          </a:xfrm>
          <a:prstGeom prst="straightConnector1">
            <a:avLst/>
          </a:prstGeom>
          <a:noFill/>
          <a:ln w="9525" algn="ctr">
            <a:solidFill>
              <a:srgbClr val="FF0000"/>
            </a:solidFill>
            <a:round/>
            <a:headEnd/>
            <a:tailEnd type="arrow" w="med" len="me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Effect on Household Incomes</a:t>
            </a:r>
            <a:endParaRPr lang="en-US" dirty="0"/>
          </a:p>
        </p:txBody>
      </p:sp>
      <p:sp>
        <p:nvSpPr>
          <p:cNvPr id="4" name="Footer Placeholder 3"/>
          <p:cNvSpPr>
            <a:spLocks noGrp="1"/>
          </p:cNvSpPr>
          <p:nvPr>
            <p:ph type="ftr" sz="quarter" idx="11"/>
          </p:nvPr>
        </p:nvSpPr>
        <p:spPr/>
        <p:txBody>
          <a:bodyPr/>
          <a:lstStyle/>
          <a:p>
            <a:r>
              <a:rPr kumimoji="0" lang="en-US" smtClean="0"/>
              <a:t>PLEASE DO NOT CITE OR DISSEMINATE</a:t>
            </a:r>
            <a:endParaRPr kumimoji="0" lang="en-US"/>
          </a:p>
        </p:txBody>
      </p:sp>
      <p:graphicFrame>
        <p:nvGraphicFramePr>
          <p:cNvPr id="3" name="Table 2"/>
          <p:cNvGraphicFramePr>
            <a:graphicFrameLocks noGrp="1"/>
          </p:cNvGraphicFramePr>
          <p:nvPr>
            <p:extLst>
              <p:ext uri="{D42A27DB-BD31-4B8C-83A1-F6EECF244321}">
                <p14:modId xmlns:p14="http://schemas.microsoft.com/office/powerpoint/2010/main" val="2249047822"/>
              </p:ext>
            </p:extLst>
          </p:nvPr>
        </p:nvGraphicFramePr>
        <p:xfrm>
          <a:off x="1143000" y="1524000"/>
          <a:ext cx="6705600" cy="3799112"/>
        </p:xfrm>
        <a:graphic>
          <a:graphicData uri="http://schemas.openxmlformats.org/drawingml/2006/table">
            <a:tbl>
              <a:tblPr>
                <a:tableStyleId>{5C22544A-7EE6-4342-B048-85BDC9FD1C3A}</a:tableStyleId>
              </a:tblPr>
              <a:tblGrid>
                <a:gridCol w="4084566"/>
                <a:gridCol w="2621034"/>
              </a:tblGrid>
              <a:tr h="474889">
                <a:tc>
                  <a:txBody>
                    <a:bodyPr/>
                    <a:lstStyle/>
                    <a:p>
                      <a:pPr algn="l" fontAlgn="b"/>
                      <a:r>
                        <a:rPr lang="en-US" sz="2400" u="none" strike="noStrike" dirty="0" smtClean="0">
                          <a:effectLst/>
                        </a:rPr>
                        <a:t>Treated Household Income</a:t>
                      </a:r>
                      <a:endParaRPr lang="en-US" sz="2400" b="0" i="0" u="none" strike="noStrike" dirty="0">
                        <a:solidFill>
                          <a:srgbClr val="000000"/>
                        </a:solidFill>
                        <a:effectLst/>
                        <a:latin typeface="Calibri"/>
                      </a:endParaRPr>
                    </a:p>
                  </a:txBody>
                  <a:tcPr marL="0" marR="0" marT="0" marB="0" anchor="b">
                    <a:solidFill>
                      <a:schemeClr val="tx2">
                        <a:lumMod val="60000"/>
                        <a:lumOff val="40000"/>
                      </a:schemeClr>
                    </a:solidFill>
                  </a:tcPr>
                </a:tc>
                <a:tc>
                  <a:txBody>
                    <a:bodyPr/>
                    <a:lstStyle/>
                    <a:p>
                      <a:pPr algn="ctr" fontAlgn="b"/>
                      <a:r>
                        <a:rPr lang="en-US" sz="2400" u="none" strike="noStrike" dirty="0" smtClean="0">
                          <a:effectLst/>
                        </a:rPr>
                        <a:t>Multiplier</a:t>
                      </a:r>
                      <a:r>
                        <a:rPr lang="en-US" sz="2400" u="none" strike="noStrike" dirty="0">
                          <a:effectLst/>
                        </a:rPr>
                        <a:t> </a:t>
                      </a:r>
                      <a:endParaRPr lang="en-US" sz="2400" b="0" i="0" u="none" strike="noStrike" dirty="0">
                        <a:solidFill>
                          <a:srgbClr val="000000"/>
                        </a:solidFill>
                        <a:effectLst/>
                        <a:latin typeface="Calibri"/>
                      </a:endParaRPr>
                    </a:p>
                  </a:txBody>
                  <a:tcPr marL="0" marR="0" marT="0" marB="0" anchor="b">
                    <a:solidFill>
                      <a:schemeClr val="tx2">
                        <a:lumMod val="60000"/>
                        <a:lumOff val="40000"/>
                      </a:schemeClr>
                    </a:solidFill>
                  </a:tcPr>
                </a:tc>
              </a:tr>
              <a:tr h="474889">
                <a:tc>
                  <a:txBody>
                    <a:bodyPr/>
                    <a:lstStyle/>
                    <a:p>
                      <a:pPr algn="r" fontAlgn="b"/>
                      <a:r>
                        <a:rPr lang="en-US" sz="2400" u="none" strike="noStrike" dirty="0" smtClean="0">
                          <a:effectLst/>
                        </a:rPr>
                        <a:t>          </a:t>
                      </a:r>
                      <a:r>
                        <a:rPr lang="en-US" sz="2400" u="none" strike="noStrike" dirty="0">
                          <a:effectLst/>
                        </a:rPr>
                        <a:t>nominal</a:t>
                      </a:r>
                      <a:endParaRPr lang="en-US" sz="2400" b="0" i="0" u="none" strike="noStrike" dirty="0">
                        <a:solidFill>
                          <a:srgbClr val="000000"/>
                        </a:solidFill>
                        <a:effectLst/>
                        <a:latin typeface="Calibri"/>
                      </a:endParaRPr>
                    </a:p>
                  </a:txBody>
                  <a:tcPr marL="0" marR="0" marT="0" marB="0" anchor="b"/>
                </a:tc>
                <a:tc>
                  <a:txBody>
                    <a:bodyPr/>
                    <a:lstStyle/>
                    <a:p>
                      <a:pPr algn="ctr" fontAlgn="b"/>
                      <a:r>
                        <a:rPr lang="en-US" sz="2400" u="none" strike="noStrike" dirty="0">
                          <a:effectLst/>
                        </a:rPr>
                        <a:t>1.15</a:t>
                      </a:r>
                      <a:endParaRPr lang="en-US" sz="2400" b="0" i="0" u="none" strike="noStrike" dirty="0">
                        <a:solidFill>
                          <a:srgbClr val="000000"/>
                        </a:solidFill>
                        <a:effectLst/>
                        <a:latin typeface="Calibri"/>
                      </a:endParaRPr>
                    </a:p>
                  </a:txBody>
                  <a:tcPr marL="0" marR="0" marT="0" marB="0" anchor="b"/>
                </a:tc>
              </a:tr>
              <a:tr h="474889">
                <a:tc>
                  <a:txBody>
                    <a:bodyPr/>
                    <a:lstStyle/>
                    <a:p>
                      <a:pPr algn="r" fontAlgn="b"/>
                      <a:r>
                        <a:rPr lang="en-US" sz="2400" u="none" strike="noStrike">
                          <a:effectLst/>
                        </a:rPr>
                        <a:t>cpi increase in %</a:t>
                      </a:r>
                      <a:endParaRPr lang="en-US" sz="2400" b="0" i="0" u="none" strike="noStrike">
                        <a:solidFill>
                          <a:srgbClr val="000000"/>
                        </a:solidFill>
                        <a:effectLst/>
                        <a:latin typeface="Calibri"/>
                      </a:endParaRPr>
                    </a:p>
                  </a:txBody>
                  <a:tcPr marL="0" marR="0" marT="0" marB="0" anchor="b"/>
                </a:tc>
                <a:tc>
                  <a:txBody>
                    <a:bodyPr/>
                    <a:lstStyle/>
                    <a:p>
                      <a:pPr algn="ctr" fontAlgn="b"/>
                      <a:r>
                        <a:rPr lang="en-US" sz="2400" u="none" strike="noStrike">
                          <a:effectLst/>
                        </a:rPr>
                        <a:t>1.96%</a:t>
                      </a:r>
                      <a:endParaRPr lang="en-US" sz="2400" b="0" i="0" u="none" strike="noStrike">
                        <a:solidFill>
                          <a:srgbClr val="000000"/>
                        </a:solidFill>
                        <a:effectLst/>
                        <a:latin typeface="Calibri"/>
                      </a:endParaRPr>
                    </a:p>
                  </a:txBody>
                  <a:tcPr marL="0" marR="0" marT="0" marB="0" anchor="b"/>
                </a:tc>
              </a:tr>
              <a:tr h="474889">
                <a:tc>
                  <a:txBody>
                    <a:bodyPr/>
                    <a:lstStyle/>
                    <a:p>
                      <a:pPr algn="r" fontAlgn="b"/>
                      <a:r>
                        <a:rPr lang="en-US" sz="2400" u="none" strike="noStrike">
                          <a:effectLst/>
                        </a:rPr>
                        <a:t>real</a:t>
                      </a:r>
                      <a:endParaRPr lang="en-US" sz="2400" b="0" i="0" u="none" strike="noStrike">
                        <a:solidFill>
                          <a:srgbClr val="000000"/>
                        </a:solidFill>
                        <a:effectLst/>
                        <a:latin typeface="Calibri"/>
                      </a:endParaRPr>
                    </a:p>
                  </a:txBody>
                  <a:tcPr marL="0" marR="0" marT="0" marB="0" anchor="b"/>
                </a:tc>
                <a:tc>
                  <a:txBody>
                    <a:bodyPr/>
                    <a:lstStyle/>
                    <a:p>
                      <a:pPr algn="ctr" fontAlgn="b"/>
                      <a:r>
                        <a:rPr lang="en-US" sz="2400" u="none" strike="noStrike" dirty="0">
                          <a:effectLst/>
                        </a:rPr>
                        <a:t>1.03</a:t>
                      </a:r>
                      <a:endParaRPr lang="en-US" sz="2400" b="0" i="0" u="none" strike="noStrike" dirty="0">
                        <a:solidFill>
                          <a:srgbClr val="000000"/>
                        </a:solidFill>
                        <a:effectLst/>
                        <a:latin typeface="Calibri"/>
                      </a:endParaRPr>
                    </a:p>
                  </a:txBody>
                  <a:tcPr marL="0" marR="0" marT="0" marB="0" anchor="b"/>
                </a:tc>
              </a:tr>
              <a:tr h="474889">
                <a:tc>
                  <a:txBody>
                    <a:bodyPr/>
                    <a:lstStyle/>
                    <a:p>
                      <a:pPr algn="l" fontAlgn="b"/>
                      <a:r>
                        <a:rPr lang="en-US" sz="2400" b="0" i="0" u="none" strike="noStrike" dirty="0" smtClean="0">
                          <a:solidFill>
                            <a:srgbClr val="000000"/>
                          </a:solidFill>
                          <a:effectLst/>
                          <a:latin typeface="Calibri"/>
                        </a:rPr>
                        <a:t>Non-treated Household </a:t>
                      </a:r>
                      <a:r>
                        <a:rPr lang="en-US" sz="2400" b="0" i="0" u="none" strike="noStrike" baseline="0" dirty="0" smtClean="0">
                          <a:solidFill>
                            <a:srgbClr val="000000"/>
                          </a:solidFill>
                          <a:effectLst/>
                          <a:latin typeface="Calibri"/>
                        </a:rPr>
                        <a:t>Income</a:t>
                      </a:r>
                      <a:endParaRPr lang="en-US" sz="2400" b="0" i="0" u="none" strike="noStrike" dirty="0">
                        <a:solidFill>
                          <a:srgbClr val="000000"/>
                        </a:solidFill>
                        <a:effectLst/>
                        <a:latin typeface="Calibri"/>
                      </a:endParaRPr>
                    </a:p>
                  </a:txBody>
                  <a:tcPr marL="0" marR="0" marT="0" marB="0" anchor="b">
                    <a:solidFill>
                      <a:schemeClr val="tx2">
                        <a:lumMod val="60000"/>
                        <a:lumOff val="40000"/>
                      </a:schemeClr>
                    </a:solidFill>
                  </a:tcPr>
                </a:tc>
                <a:tc>
                  <a:txBody>
                    <a:bodyPr/>
                    <a:lstStyle/>
                    <a:p>
                      <a:pPr algn="ctr" fontAlgn="b"/>
                      <a:endParaRPr lang="en-US" sz="2400" b="0" i="0" u="none" strike="noStrike">
                        <a:solidFill>
                          <a:srgbClr val="000000"/>
                        </a:solidFill>
                        <a:effectLst/>
                        <a:latin typeface="Calibri"/>
                      </a:endParaRPr>
                    </a:p>
                  </a:txBody>
                  <a:tcPr marL="0" marR="0" marT="0" marB="0" anchor="b">
                    <a:solidFill>
                      <a:schemeClr val="tx2">
                        <a:lumMod val="60000"/>
                        <a:lumOff val="40000"/>
                      </a:schemeClr>
                    </a:solidFill>
                  </a:tcPr>
                </a:tc>
              </a:tr>
              <a:tr h="474889">
                <a:tc>
                  <a:txBody>
                    <a:bodyPr/>
                    <a:lstStyle/>
                    <a:p>
                      <a:pPr algn="r" fontAlgn="b"/>
                      <a:r>
                        <a:rPr lang="en-US" sz="2400" u="none" strike="noStrike" dirty="0" smtClean="0">
                          <a:effectLst/>
                        </a:rPr>
                        <a:t>           </a:t>
                      </a:r>
                      <a:r>
                        <a:rPr lang="en-US" sz="2400" u="none" strike="noStrike" dirty="0">
                          <a:effectLst/>
                        </a:rPr>
                        <a:t>nominal</a:t>
                      </a:r>
                      <a:endParaRPr lang="en-US" sz="2400" b="0" i="0" u="none" strike="noStrike" dirty="0">
                        <a:solidFill>
                          <a:srgbClr val="000000"/>
                        </a:solidFill>
                        <a:effectLst/>
                        <a:latin typeface="Calibri"/>
                      </a:endParaRPr>
                    </a:p>
                  </a:txBody>
                  <a:tcPr marL="0" marR="0" marT="0" marB="0" anchor="b"/>
                </a:tc>
                <a:tc>
                  <a:txBody>
                    <a:bodyPr/>
                    <a:lstStyle/>
                    <a:p>
                      <a:pPr algn="ctr" fontAlgn="b"/>
                      <a:r>
                        <a:rPr lang="en-US" sz="2400" u="none" strike="noStrike" dirty="0">
                          <a:effectLst/>
                        </a:rPr>
                        <a:t>1.08</a:t>
                      </a:r>
                      <a:endParaRPr lang="en-US" sz="2400" b="0" i="0" u="none" strike="noStrike" dirty="0">
                        <a:solidFill>
                          <a:srgbClr val="000000"/>
                        </a:solidFill>
                        <a:effectLst/>
                        <a:latin typeface="Calibri"/>
                      </a:endParaRPr>
                    </a:p>
                  </a:txBody>
                  <a:tcPr marL="0" marR="0" marT="0" marB="0" anchor="b"/>
                </a:tc>
              </a:tr>
              <a:tr h="474889">
                <a:tc>
                  <a:txBody>
                    <a:bodyPr/>
                    <a:lstStyle/>
                    <a:p>
                      <a:pPr algn="r" fontAlgn="b"/>
                      <a:r>
                        <a:rPr lang="en-US" sz="2400" u="none" strike="noStrike">
                          <a:effectLst/>
                        </a:rPr>
                        <a:t>cpi increase in %</a:t>
                      </a:r>
                      <a:endParaRPr lang="en-US" sz="2400" b="0" i="0" u="none" strike="noStrike">
                        <a:solidFill>
                          <a:srgbClr val="000000"/>
                        </a:solidFill>
                        <a:effectLst/>
                        <a:latin typeface="Calibri"/>
                      </a:endParaRPr>
                    </a:p>
                  </a:txBody>
                  <a:tcPr marL="0" marR="0" marT="0" marB="0" anchor="b"/>
                </a:tc>
                <a:tc>
                  <a:txBody>
                    <a:bodyPr/>
                    <a:lstStyle/>
                    <a:p>
                      <a:pPr algn="ctr" fontAlgn="b"/>
                      <a:r>
                        <a:rPr lang="en-US" sz="2400" u="none" strike="noStrike">
                          <a:effectLst/>
                        </a:rPr>
                        <a:t>1.88%</a:t>
                      </a:r>
                      <a:endParaRPr lang="en-US" sz="2400" b="0" i="0" u="none" strike="noStrike">
                        <a:solidFill>
                          <a:srgbClr val="000000"/>
                        </a:solidFill>
                        <a:effectLst/>
                        <a:latin typeface="Calibri"/>
                      </a:endParaRPr>
                    </a:p>
                  </a:txBody>
                  <a:tcPr marL="0" marR="0" marT="0" marB="0" anchor="b"/>
                </a:tc>
              </a:tr>
              <a:tr h="474889">
                <a:tc>
                  <a:txBody>
                    <a:bodyPr/>
                    <a:lstStyle/>
                    <a:p>
                      <a:pPr algn="r" fontAlgn="b"/>
                      <a:r>
                        <a:rPr lang="en-US" sz="2400" u="none" strike="noStrike" dirty="0">
                          <a:effectLst/>
                        </a:rPr>
                        <a:t>real</a:t>
                      </a:r>
                      <a:endParaRPr lang="en-US" sz="2400" b="0" i="0" u="none" strike="noStrike" dirty="0">
                        <a:solidFill>
                          <a:srgbClr val="000000"/>
                        </a:solidFill>
                        <a:effectLst/>
                        <a:latin typeface="Calibri"/>
                      </a:endParaRPr>
                    </a:p>
                  </a:txBody>
                  <a:tcPr marL="0" marR="0" marT="0" marB="0" anchor="b"/>
                </a:tc>
                <a:tc>
                  <a:txBody>
                    <a:bodyPr/>
                    <a:lstStyle/>
                    <a:p>
                      <a:pPr algn="ctr" fontAlgn="b"/>
                      <a:r>
                        <a:rPr lang="en-US" sz="2400" u="none" strike="noStrike" dirty="0">
                          <a:effectLst/>
                        </a:rPr>
                        <a:t>0.33</a:t>
                      </a:r>
                      <a:endParaRPr lang="en-US" sz="2400" b="0" i="0" u="none" strike="noStrike" dirty="0">
                        <a:solidFill>
                          <a:srgbClr val="000000"/>
                        </a:solidFill>
                        <a:effectLst/>
                        <a:latin typeface="Calibri"/>
                      </a:endParaRPr>
                    </a:p>
                  </a:txBody>
                  <a:tcPr marL="0" marR="0" marT="0" marB="0" anchor="b"/>
                </a:tc>
              </a:tr>
            </a:tbl>
          </a:graphicData>
        </a:graphic>
      </p:graphicFrame>
      <p:sp>
        <p:nvSpPr>
          <p:cNvPr id="5" name="Oval 4"/>
          <p:cNvSpPr/>
          <p:nvPr/>
        </p:nvSpPr>
        <p:spPr>
          <a:xfrm>
            <a:off x="5993642" y="1981200"/>
            <a:ext cx="1066800" cy="1524000"/>
          </a:xfrm>
          <a:prstGeom prst="ellipse">
            <a:avLst/>
          </a:prstGeom>
          <a:noFill/>
          <a:ln>
            <a:solidFill>
              <a:schemeClr val="accent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 name="Oval 5"/>
          <p:cNvSpPr/>
          <p:nvPr/>
        </p:nvSpPr>
        <p:spPr>
          <a:xfrm>
            <a:off x="6031742" y="3810000"/>
            <a:ext cx="990600" cy="1600200"/>
          </a:xfrm>
          <a:prstGeom prst="ellipse">
            <a:avLst/>
          </a:prstGeom>
          <a:noFill/>
          <a:ln>
            <a:solidFill>
              <a:schemeClr val="accent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8" name="TextBox 7"/>
              <p:cNvSpPr txBox="1"/>
              <p:nvPr/>
            </p:nvSpPr>
            <p:spPr>
              <a:xfrm>
                <a:off x="5334000" y="5562600"/>
                <a:ext cx="2141933" cy="61734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f>
                        <m:fPr>
                          <m:ctrlPr>
                            <a:rPr lang="en-US" b="0" i="1" smtClean="0">
                              <a:latin typeface="Cambria Math"/>
                            </a:rPr>
                          </m:ctrlPr>
                        </m:fPr>
                        <m:num>
                          <m:r>
                            <a:rPr lang="en-US" b="0" i="1" smtClean="0">
                              <a:latin typeface="Cambria Math"/>
                            </a:rPr>
                            <m:t>0.33</m:t>
                          </m:r>
                        </m:num>
                        <m:den>
                          <m:r>
                            <a:rPr lang="en-US" b="0" i="1" smtClean="0">
                              <a:latin typeface="Cambria Math"/>
                            </a:rPr>
                            <m:t>0.33+1.03</m:t>
                          </m:r>
                        </m:den>
                      </m:f>
                      <m:r>
                        <a:rPr lang="en-US" b="0" i="1" smtClean="0">
                          <a:latin typeface="Cambria Math"/>
                        </a:rPr>
                        <m:t>=24%</m:t>
                      </m:r>
                    </m:oMath>
                  </m:oMathPara>
                </a14:m>
                <a:endParaRPr lang="en-US" dirty="0"/>
              </a:p>
            </p:txBody>
          </p:sp>
        </mc:Choice>
        <mc:Fallback xmlns="" xmlns:mv="urn:schemas-microsoft-com:mac:vml">
          <p:sp>
            <p:nvSpPr>
              <p:cNvPr id="8" name="TextBox 7"/>
              <p:cNvSpPr txBox="1">
                <a:spLocks noRot="1" noChangeAspect="1" noMove="1" noResize="1" noEditPoints="1" noAdjustHandles="1" noChangeArrowheads="1" noChangeShapeType="1" noTextEdit="1"/>
              </p:cNvSpPr>
              <p:nvPr/>
            </p:nvSpPr>
            <p:spPr>
              <a:xfrm>
                <a:off x="5334000" y="5562600"/>
                <a:ext cx="2141933" cy="617348"/>
              </a:xfrm>
              <a:prstGeom prst="rect">
                <a:avLst/>
              </a:prstGeom>
              <a:blipFill rotWithShape="1">
                <a:blip r:embed="rId2"/>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298598995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22" presetClass="exit" presetSubtype="4" fill="hold" grpId="1" nodeType="withEffect">
                                  <p:stCondLst>
                                    <p:cond delay="0"/>
                                  </p:stCondLst>
                                  <p:childTnLst>
                                    <p:animEffect transition="out" filter="wipe(down)">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childTnLst>
                                </p:cTn>
                              </p:par>
                              <p:par>
                                <p:cTn id="18" presetID="22" presetClass="exit" presetSubtype="4" fill="hold" grpId="1" nodeType="withEffect">
                                  <p:stCondLst>
                                    <p:cond delay="0"/>
                                  </p:stCondLst>
                                  <p:childTnLst>
                                    <p:animEffect transition="out" filter="wipe(down)">
                                      <p:cBhvr>
                                        <p:cTn id="19" dur="500"/>
                                        <p:tgtEl>
                                          <p:spTgt spid="6"/>
                                        </p:tgtEl>
                                      </p:cBhvr>
                                    </p:animEffect>
                                    <p:set>
                                      <p:cBhvr>
                                        <p:cTn id="20"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Effects on Production</a:t>
            </a:r>
            <a:endParaRPr lang="en-US" dirty="0"/>
          </a:p>
        </p:txBody>
      </p:sp>
      <p:sp>
        <p:nvSpPr>
          <p:cNvPr id="4" name="Footer Placeholder 3"/>
          <p:cNvSpPr>
            <a:spLocks noGrp="1"/>
          </p:cNvSpPr>
          <p:nvPr>
            <p:ph type="ftr" sz="quarter" idx="11"/>
          </p:nvPr>
        </p:nvSpPr>
        <p:spPr/>
        <p:txBody>
          <a:bodyPr/>
          <a:lstStyle/>
          <a:p>
            <a:r>
              <a:rPr kumimoji="0" lang="en-US" smtClean="0"/>
              <a:t>PLEASE DO NOT CITE OR DISSEMINATE</a:t>
            </a:r>
            <a:endParaRPr kumimoji="0" lang="en-US"/>
          </a:p>
        </p:txBody>
      </p:sp>
      <p:graphicFrame>
        <p:nvGraphicFramePr>
          <p:cNvPr id="7" name="Table 6"/>
          <p:cNvGraphicFramePr>
            <a:graphicFrameLocks noGrp="1"/>
          </p:cNvGraphicFramePr>
          <p:nvPr>
            <p:extLst>
              <p:ext uri="{D42A27DB-BD31-4B8C-83A1-F6EECF244321}">
                <p14:modId xmlns:p14="http://schemas.microsoft.com/office/powerpoint/2010/main" val="1675107018"/>
              </p:ext>
            </p:extLst>
          </p:nvPr>
        </p:nvGraphicFramePr>
        <p:xfrm>
          <a:off x="228600" y="2057400"/>
          <a:ext cx="8610600" cy="3409404"/>
        </p:xfrm>
        <a:graphic>
          <a:graphicData uri="http://schemas.openxmlformats.org/drawingml/2006/table">
            <a:tbl>
              <a:tblPr>
                <a:tableStyleId>{5C22544A-7EE6-4342-B048-85BDC9FD1C3A}</a:tableStyleId>
              </a:tblPr>
              <a:tblGrid>
                <a:gridCol w="3852488"/>
                <a:gridCol w="2472112"/>
                <a:gridCol w="2286000"/>
              </a:tblGrid>
              <a:tr h="446314">
                <a:tc>
                  <a:txBody>
                    <a:bodyPr/>
                    <a:lstStyle/>
                    <a:p>
                      <a:pPr algn="l" fontAlgn="b"/>
                      <a:r>
                        <a:rPr lang="en-US" sz="2400" u="none" strike="noStrike" dirty="0" smtClean="0">
                          <a:effectLst/>
                        </a:rPr>
                        <a:t>Production multiplier for:</a:t>
                      </a:r>
                      <a:endParaRPr lang="en-US" sz="2400" b="0" i="0" u="none" strike="noStrike" dirty="0">
                        <a:solidFill>
                          <a:srgbClr val="000000"/>
                        </a:solidFill>
                        <a:effectLst/>
                        <a:latin typeface="Calibri"/>
                      </a:endParaRPr>
                    </a:p>
                  </a:txBody>
                  <a:tcPr marL="0" marR="0" marT="0" marB="0" anchor="b">
                    <a:solidFill>
                      <a:schemeClr val="tx2">
                        <a:lumMod val="60000"/>
                        <a:lumOff val="40000"/>
                      </a:schemeClr>
                    </a:solidFill>
                  </a:tcPr>
                </a:tc>
                <a:tc>
                  <a:txBody>
                    <a:bodyPr/>
                    <a:lstStyle/>
                    <a:p>
                      <a:pPr algn="ctr" fontAlgn="b"/>
                      <a:r>
                        <a:rPr lang="en-US" sz="2400" u="none" strike="noStrike" dirty="0" smtClean="0">
                          <a:effectLst/>
                        </a:rPr>
                        <a:t>Treated</a:t>
                      </a:r>
                      <a:r>
                        <a:rPr lang="en-US" sz="2400" u="none" strike="noStrike" baseline="0" dirty="0" smtClean="0">
                          <a:effectLst/>
                        </a:rPr>
                        <a:t> HH</a:t>
                      </a:r>
                      <a:r>
                        <a:rPr lang="en-US" sz="2400" u="none" strike="noStrike" dirty="0" smtClean="0">
                          <a:effectLst/>
                        </a:rPr>
                        <a:t> (24% pop)</a:t>
                      </a:r>
                      <a:r>
                        <a:rPr lang="en-US" sz="2400" u="none" strike="noStrike" dirty="0">
                          <a:effectLst/>
                        </a:rPr>
                        <a:t> </a:t>
                      </a:r>
                      <a:endParaRPr lang="en-US" sz="2400" b="0" i="0" u="none" strike="noStrike" dirty="0">
                        <a:solidFill>
                          <a:srgbClr val="000000"/>
                        </a:solidFill>
                        <a:effectLst/>
                        <a:latin typeface="Calibri"/>
                      </a:endParaRPr>
                    </a:p>
                  </a:txBody>
                  <a:tcPr marL="0" marR="0" marT="0" marB="0" anchor="b">
                    <a:solidFill>
                      <a:schemeClr val="tx2">
                        <a:lumMod val="60000"/>
                        <a:lumOff val="40000"/>
                      </a:schemeClr>
                    </a:solidFill>
                  </a:tcPr>
                </a:tc>
                <a:tc>
                  <a:txBody>
                    <a:bodyPr/>
                    <a:lstStyle/>
                    <a:p>
                      <a:pPr algn="ctr" fontAlgn="b"/>
                      <a:r>
                        <a:rPr lang="en-US" sz="2400" u="none" strike="noStrike" dirty="0" err="1" smtClean="0">
                          <a:effectLst/>
                        </a:rPr>
                        <a:t>Nontreated</a:t>
                      </a:r>
                      <a:r>
                        <a:rPr lang="en-US" sz="2400" u="none" strike="noStrike" baseline="0" dirty="0" smtClean="0">
                          <a:effectLst/>
                        </a:rPr>
                        <a:t> HH </a:t>
                      </a:r>
                      <a:r>
                        <a:rPr lang="en-US" sz="2400" u="none" strike="noStrike" dirty="0" smtClean="0">
                          <a:effectLst/>
                        </a:rPr>
                        <a:t>(76% pop)</a:t>
                      </a:r>
                      <a:endParaRPr lang="en-US" sz="2400" b="0" i="0" u="none" strike="noStrike" dirty="0">
                        <a:solidFill>
                          <a:srgbClr val="000000"/>
                        </a:solidFill>
                        <a:effectLst/>
                        <a:latin typeface="Calibri"/>
                      </a:endParaRPr>
                    </a:p>
                  </a:txBody>
                  <a:tcPr marL="0" marR="0" marT="0" marB="0" anchor="b">
                    <a:solidFill>
                      <a:schemeClr val="tx2">
                        <a:lumMod val="60000"/>
                        <a:lumOff val="40000"/>
                      </a:schemeClr>
                    </a:solidFill>
                  </a:tcPr>
                </a:tc>
              </a:tr>
              <a:tr h="446314">
                <a:tc>
                  <a:txBody>
                    <a:bodyPr/>
                    <a:lstStyle/>
                    <a:p>
                      <a:pPr algn="r" fontAlgn="b"/>
                      <a:r>
                        <a:rPr lang="en-US" sz="2400" u="none" strike="noStrike" dirty="0" smtClean="0">
                          <a:effectLst/>
                        </a:rPr>
                        <a:t>Crop</a:t>
                      </a:r>
                      <a:endParaRPr lang="en-US" sz="2400" b="0" i="0" u="none" strike="noStrike" dirty="0">
                        <a:solidFill>
                          <a:srgbClr val="000000"/>
                        </a:solidFill>
                        <a:effectLst/>
                        <a:latin typeface="Calibri"/>
                      </a:endParaRPr>
                    </a:p>
                  </a:txBody>
                  <a:tcPr marL="0" marR="0" marT="0" marB="0" anchor="b"/>
                </a:tc>
                <a:tc>
                  <a:txBody>
                    <a:bodyPr/>
                    <a:lstStyle/>
                    <a:p>
                      <a:pPr algn="ctr" fontAlgn="b"/>
                      <a:r>
                        <a:rPr lang="en-US" sz="2400" u="none" strike="noStrike" dirty="0" smtClean="0">
                          <a:effectLst/>
                        </a:rPr>
                        <a:t>0.03</a:t>
                      </a:r>
                      <a:endParaRPr lang="en-US" sz="2400" b="0" i="0" u="none" strike="noStrike" dirty="0">
                        <a:solidFill>
                          <a:srgbClr val="000000"/>
                        </a:solidFill>
                        <a:effectLst/>
                        <a:latin typeface="Calibri"/>
                      </a:endParaRPr>
                    </a:p>
                  </a:txBody>
                  <a:tcPr marL="0" marR="0" marT="0" marB="0" anchor="b"/>
                </a:tc>
                <a:tc>
                  <a:txBody>
                    <a:bodyPr/>
                    <a:lstStyle/>
                    <a:p>
                      <a:pPr algn="ctr" fontAlgn="b"/>
                      <a:r>
                        <a:rPr lang="en-US" sz="2400" u="none" strike="noStrike" dirty="0" smtClean="0">
                          <a:effectLst/>
                        </a:rPr>
                        <a:t>0.15</a:t>
                      </a:r>
                      <a:endParaRPr lang="en-US" sz="2400" b="0" i="0" u="none" strike="noStrike" dirty="0">
                        <a:solidFill>
                          <a:srgbClr val="000000"/>
                        </a:solidFill>
                        <a:effectLst/>
                        <a:latin typeface="Calibri"/>
                      </a:endParaRPr>
                    </a:p>
                  </a:txBody>
                  <a:tcPr marL="0" marR="0" marT="0" marB="0" anchor="b"/>
                </a:tc>
              </a:tr>
              <a:tr h="446314">
                <a:tc>
                  <a:txBody>
                    <a:bodyPr/>
                    <a:lstStyle/>
                    <a:p>
                      <a:pPr algn="r" fontAlgn="b"/>
                      <a:r>
                        <a:rPr lang="en-US" sz="2400" u="none" strike="noStrike" dirty="0" smtClean="0">
                          <a:effectLst/>
                        </a:rPr>
                        <a:t>Livestock</a:t>
                      </a:r>
                      <a:endParaRPr lang="en-US" sz="2400" b="0" i="0" u="none" strike="noStrike" dirty="0">
                        <a:solidFill>
                          <a:srgbClr val="000000"/>
                        </a:solidFill>
                        <a:effectLst/>
                        <a:latin typeface="Calibri"/>
                      </a:endParaRPr>
                    </a:p>
                  </a:txBody>
                  <a:tcPr marL="0" marR="0" marT="0" marB="0" anchor="b"/>
                </a:tc>
                <a:tc>
                  <a:txBody>
                    <a:bodyPr/>
                    <a:lstStyle/>
                    <a:p>
                      <a:pPr algn="ctr" fontAlgn="b"/>
                      <a:r>
                        <a:rPr lang="en-US" sz="2400" u="none" strike="noStrike" dirty="0" smtClean="0">
                          <a:effectLst/>
                        </a:rPr>
                        <a:t>0.02</a:t>
                      </a:r>
                      <a:endParaRPr lang="en-US" sz="2400" b="0" i="0" u="none" strike="noStrike" dirty="0">
                        <a:solidFill>
                          <a:srgbClr val="000000"/>
                        </a:solidFill>
                        <a:effectLst/>
                        <a:latin typeface="Calibri"/>
                      </a:endParaRPr>
                    </a:p>
                  </a:txBody>
                  <a:tcPr marL="0" marR="0" marT="0" marB="0" anchor="b"/>
                </a:tc>
                <a:tc>
                  <a:txBody>
                    <a:bodyPr/>
                    <a:lstStyle/>
                    <a:p>
                      <a:pPr algn="ctr" fontAlgn="b"/>
                      <a:r>
                        <a:rPr lang="en-US" sz="2400" u="none" strike="noStrike" dirty="0" smtClean="0">
                          <a:effectLst/>
                        </a:rPr>
                        <a:t>0.26</a:t>
                      </a:r>
                      <a:endParaRPr lang="en-US" sz="2400" b="0" i="0" u="none" strike="noStrike" dirty="0">
                        <a:solidFill>
                          <a:srgbClr val="000000"/>
                        </a:solidFill>
                        <a:effectLst/>
                        <a:latin typeface="Calibri"/>
                      </a:endParaRPr>
                    </a:p>
                  </a:txBody>
                  <a:tcPr marL="0" marR="0" marT="0" marB="0" anchor="b"/>
                </a:tc>
              </a:tr>
              <a:tr h="446314">
                <a:tc>
                  <a:txBody>
                    <a:bodyPr/>
                    <a:lstStyle/>
                    <a:p>
                      <a:pPr algn="r" fontAlgn="b"/>
                      <a:r>
                        <a:rPr lang="en-US" sz="2400" u="none" strike="noStrike" dirty="0" smtClean="0">
                          <a:effectLst/>
                        </a:rPr>
                        <a:t>Retail</a:t>
                      </a:r>
                      <a:endParaRPr lang="en-US" sz="2400" b="0" i="0" u="none" strike="noStrike" dirty="0">
                        <a:solidFill>
                          <a:srgbClr val="000000"/>
                        </a:solidFill>
                        <a:effectLst/>
                        <a:latin typeface="Calibri"/>
                      </a:endParaRPr>
                    </a:p>
                  </a:txBody>
                  <a:tcPr marL="0" marR="0" marT="0" marB="0" anchor="b"/>
                </a:tc>
                <a:tc>
                  <a:txBody>
                    <a:bodyPr/>
                    <a:lstStyle/>
                    <a:p>
                      <a:pPr algn="ctr" fontAlgn="b"/>
                      <a:r>
                        <a:rPr lang="en-US" sz="2400" b="0" i="0" u="none" strike="noStrike" dirty="0" smtClean="0">
                          <a:solidFill>
                            <a:srgbClr val="000000"/>
                          </a:solidFill>
                          <a:effectLst/>
                          <a:latin typeface="Calibri"/>
                        </a:rPr>
                        <a:t>0.07</a:t>
                      </a:r>
                      <a:endParaRPr lang="en-US" sz="2400" b="0" i="0" u="none" strike="noStrike" dirty="0">
                        <a:solidFill>
                          <a:srgbClr val="000000"/>
                        </a:solidFill>
                        <a:effectLst/>
                        <a:latin typeface="Calibri"/>
                      </a:endParaRPr>
                    </a:p>
                  </a:txBody>
                  <a:tcPr marL="0" marR="0" marT="0" marB="0" anchor="b"/>
                </a:tc>
                <a:tc>
                  <a:txBody>
                    <a:bodyPr/>
                    <a:lstStyle/>
                    <a:p>
                      <a:pPr algn="ctr" fontAlgn="b"/>
                      <a:r>
                        <a:rPr lang="en-US" sz="2400" b="0" i="0" u="none" strike="noStrike" dirty="0" smtClean="0">
                          <a:solidFill>
                            <a:srgbClr val="000000"/>
                          </a:solidFill>
                          <a:effectLst/>
                          <a:latin typeface="Calibri"/>
                        </a:rPr>
                        <a:t>0.52</a:t>
                      </a:r>
                      <a:endParaRPr lang="en-US" sz="2400" b="0" i="0" u="none" strike="noStrike" dirty="0">
                        <a:solidFill>
                          <a:srgbClr val="000000"/>
                        </a:solidFill>
                        <a:effectLst/>
                        <a:latin typeface="Calibri"/>
                      </a:endParaRPr>
                    </a:p>
                  </a:txBody>
                  <a:tcPr marL="0" marR="0" marT="0" marB="0" anchor="b"/>
                </a:tc>
              </a:tr>
              <a:tr h="446314">
                <a:tc>
                  <a:txBody>
                    <a:bodyPr/>
                    <a:lstStyle/>
                    <a:p>
                      <a:pPr algn="r" fontAlgn="b"/>
                      <a:r>
                        <a:rPr lang="en-US" sz="2400" u="none" strike="noStrike" dirty="0" smtClean="0">
                          <a:effectLst/>
                        </a:rPr>
                        <a:t>           Services</a:t>
                      </a:r>
                      <a:endParaRPr lang="en-US" sz="2400" b="0" i="0" u="none" strike="noStrike" dirty="0">
                        <a:solidFill>
                          <a:srgbClr val="000000"/>
                        </a:solidFill>
                        <a:effectLst/>
                        <a:latin typeface="Calibri"/>
                      </a:endParaRPr>
                    </a:p>
                  </a:txBody>
                  <a:tcPr marL="0" marR="0" marT="0" marB="0" anchor="b"/>
                </a:tc>
                <a:tc>
                  <a:txBody>
                    <a:bodyPr/>
                    <a:lstStyle/>
                    <a:p>
                      <a:pPr algn="ctr" fontAlgn="b"/>
                      <a:r>
                        <a:rPr lang="en-US" sz="2400" u="none" strike="noStrike" dirty="0" smtClean="0">
                          <a:effectLst/>
                        </a:rPr>
                        <a:t>0</a:t>
                      </a:r>
                      <a:endParaRPr lang="en-US" sz="2400" b="0" i="0" u="none" strike="noStrike" dirty="0">
                        <a:solidFill>
                          <a:srgbClr val="000000"/>
                        </a:solidFill>
                        <a:effectLst/>
                        <a:latin typeface="Calibri"/>
                      </a:endParaRPr>
                    </a:p>
                  </a:txBody>
                  <a:tcPr marL="0" marR="0" marT="0" marB="0" anchor="b"/>
                </a:tc>
                <a:tc>
                  <a:txBody>
                    <a:bodyPr/>
                    <a:lstStyle/>
                    <a:p>
                      <a:pPr algn="ctr" fontAlgn="b"/>
                      <a:r>
                        <a:rPr lang="en-US" sz="2400" u="none" strike="noStrike" dirty="0" smtClean="0">
                          <a:effectLst/>
                        </a:rPr>
                        <a:t>0.08</a:t>
                      </a:r>
                      <a:endParaRPr lang="en-US" sz="2400" b="0" i="0" u="none" strike="noStrike" dirty="0">
                        <a:solidFill>
                          <a:srgbClr val="000000"/>
                        </a:solidFill>
                        <a:effectLst/>
                        <a:latin typeface="Calibri"/>
                      </a:endParaRPr>
                    </a:p>
                  </a:txBody>
                  <a:tcPr marL="0" marR="0" marT="0" marB="0" anchor="b"/>
                </a:tc>
              </a:tr>
              <a:tr h="446314">
                <a:tc>
                  <a:txBody>
                    <a:bodyPr/>
                    <a:lstStyle/>
                    <a:p>
                      <a:pPr algn="r" fontAlgn="b"/>
                      <a:r>
                        <a:rPr lang="en-US" sz="2400" u="none" strike="noStrike" dirty="0" smtClean="0">
                          <a:effectLst/>
                        </a:rPr>
                        <a:t>Other Production</a:t>
                      </a:r>
                      <a:endParaRPr lang="en-US" sz="2400" b="0" i="0" u="none" strike="noStrike" dirty="0">
                        <a:solidFill>
                          <a:srgbClr val="000000"/>
                        </a:solidFill>
                        <a:effectLst/>
                        <a:latin typeface="Calibri"/>
                      </a:endParaRPr>
                    </a:p>
                  </a:txBody>
                  <a:tcPr marL="0" marR="0" marT="0" marB="0" anchor="b"/>
                </a:tc>
                <a:tc>
                  <a:txBody>
                    <a:bodyPr/>
                    <a:lstStyle/>
                    <a:p>
                      <a:pPr algn="ctr" fontAlgn="b"/>
                      <a:r>
                        <a:rPr lang="en-US" sz="2400" u="none" strike="noStrike" dirty="0" smtClean="0">
                          <a:effectLst/>
                        </a:rPr>
                        <a:t>0</a:t>
                      </a:r>
                      <a:endParaRPr lang="en-US" sz="2400" b="0" i="0" u="none" strike="noStrike" dirty="0">
                        <a:solidFill>
                          <a:srgbClr val="000000"/>
                        </a:solidFill>
                        <a:effectLst/>
                        <a:latin typeface="Calibri"/>
                      </a:endParaRPr>
                    </a:p>
                  </a:txBody>
                  <a:tcPr marL="0" marR="0" marT="0" marB="0" anchor="b"/>
                </a:tc>
                <a:tc>
                  <a:txBody>
                    <a:bodyPr/>
                    <a:lstStyle/>
                    <a:p>
                      <a:pPr algn="ctr" fontAlgn="b"/>
                      <a:r>
                        <a:rPr lang="en-US" sz="2400" u="none" strike="noStrike" dirty="0" smtClean="0">
                          <a:effectLst/>
                        </a:rPr>
                        <a:t>0</a:t>
                      </a:r>
                      <a:endParaRPr lang="en-US" sz="2400" b="0" i="0" u="none" strike="noStrike" dirty="0">
                        <a:solidFill>
                          <a:srgbClr val="000000"/>
                        </a:solidFill>
                        <a:effectLst/>
                        <a:latin typeface="Calibri"/>
                      </a:endParaRPr>
                    </a:p>
                  </a:txBody>
                  <a:tcPr marL="0" marR="0" marT="0" marB="0" anchor="b"/>
                </a:tc>
              </a:tr>
              <a:tr h="446314">
                <a:tc>
                  <a:txBody>
                    <a:bodyPr/>
                    <a:lstStyle/>
                    <a:p>
                      <a:pPr algn="r" fontAlgn="b"/>
                      <a:r>
                        <a:rPr lang="en-US" sz="2400" b="1" i="0" u="none" strike="noStrike" dirty="0" smtClean="0">
                          <a:solidFill>
                            <a:srgbClr val="000000"/>
                          </a:solidFill>
                          <a:effectLst/>
                          <a:latin typeface="Calibri"/>
                        </a:rPr>
                        <a:t>TOTAL</a:t>
                      </a:r>
                      <a:endParaRPr lang="en-US" sz="2400" b="1" i="0" u="none" strike="noStrike" dirty="0">
                        <a:solidFill>
                          <a:srgbClr val="000000"/>
                        </a:solidFill>
                        <a:effectLst/>
                        <a:latin typeface="Calibri"/>
                      </a:endParaRPr>
                    </a:p>
                  </a:txBody>
                  <a:tcPr marL="0" marR="0" marT="0" marB="0" anchor="b"/>
                </a:tc>
                <a:tc>
                  <a:txBody>
                    <a:bodyPr/>
                    <a:lstStyle/>
                    <a:p>
                      <a:pPr algn="ctr" fontAlgn="b"/>
                      <a:r>
                        <a:rPr lang="en-US" sz="2400" b="1" i="0" u="none" strike="noStrike" dirty="0" smtClean="0">
                          <a:solidFill>
                            <a:srgbClr val="000000"/>
                          </a:solidFill>
                          <a:effectLst/>
                          <a:latin typeface="Calibri"/>
                        </a:rPr>
                        <a:t>0.13 </a:t>
                      </a:r>
                      <a:endParaRPr lang="en-US" sz="2400" b="1" i="0" u="none" strike="noStrike" dirty="0">
                        <a:solidFill>
                          <a:srgbClr val="000000"/>
                        </a:solidFill>
                        <a:effectLst/>
                        <a:latin typeface="Calibri"/>
                      </a:endParaRPr>
                    </a:p>
                  </a:txBody>
                  <a:tcPr marL="0" marR="0" marT="0" marB="0" anchor="b"/>
                </a:tc>
                <a:tc>
                  <a:txBody>
                    <a:bodyPr/>
                    <a:lstStyle/>
                    <a:p>
                      <a:pPr algn="ctr" fontAlgn="b"/>
                      <a:r>
                        <a:rPr lang="en-US" sz="2400" b="1" i="0" u="none" strike="noStrike" dirty="0" smtClean="0">
                          <a:solidFill>
                            <a:srgbClr val="000000"/>
                          </a:solidFill>
                          <a:effectLst/>
                          <a:latin typeface="Calibri"/>
                        </a:rPr>
                        <a:t>1.01</a:t>
                      </a:r>
                      <a:endParaRPr lang="en-US" sz="2400" b="1" i="0" u="none" strike="noStrike" dirty="0">
                        <a:solidFill>
                          <a:srgbClr val="000000"/>
                        </a:solidFill>
                        <a:effectLst/>
                        <a:latin typeface="Calibri"/>
                      </a:endParaRPr>
                    </a:p>
                  </a:txBody>
                  <a:tcPr marL="0" marR="0" marT="0" marB="0" anchor="b"/>
                </a:tc>
              </a:tr>
            </a:tbl>
          </a:graphicData>
        </a:graphic>
      </p:graphicFrame>
      <p:sp>
        <p:nvSpPr>
          <p:cNvPr id="9" name="Oval 8"/>
          <p:cNvSpPr/>
          <p:nvPr/>
        </p:nvSpPr>
        <p:spPr>
          <a:xfrm>
            <a:off x="4673448" y="5029200"/>
            <a:ext cx="1247375" cy="533400"/>
          </a:xfrm>
          <a:prstGeom prst="ellipse">
            <a:avLst/>
          </a:prstGeom>
          <a:noFill/>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11" name="TextBox 10"/>
              <p:cNvSpPr txBox="1"/>
              <p:nvPr/>
            </p:nvSpPr>
            <p:spPr>
              <a:xfrm>
                <a:off x="5558433" y="5562600"/>
                <a:ext cx="2141933" cy="61734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f>
                        <m:fPr>
                          <m:ctrlPr>
                            <a:rPr lang="en-US" b="0" i="1" smtClean="0">
                              <a:latin typeface="Cambria Math"/>
                            </a:rPr>
                          </m:ctrlPr>
                        </m:fPr>
                        <m:num>
                          <m:r>
                            <a:rPr lang="en-US" b="0" i="1" smtClean="0">
                              <a:latin typeface="Cambria Math"/>
                            </a:rPr>
                            <m:t>1.01</m:t>
                          </m:r>
                        </m:num>
                        <m:den>
                          <m:r>
                            <a:rPr lang="en-US" b="0" i="1" smtClean="0">
                              <a:latin typeface="Cambria Math"/>
                            </a:rPr>
                            <m:t>0.13+1.01</m:t>
                          </m:r>
                        </m:den>
                      </m:f>
                      <m:r>
                        <a:rPr lang="en-US" b="0" i="1" smtClean="0">
                          <a:latin typeface="Cambria Math"/>
                        </a:rPr>
                        <m:t>=89%</m:t>
                      </m:r>
                    </m:oMath>
                  </m:oMathPara>
                </a14:m>
                <a:endParaRPr lang="en-US" dirty="0"/>
              </a:p>
            </p:txBody>
          </p:sp>
        </mc:Choice>
        <mc:Fallback xmlns="" xmlns:mv="urn:schemas-microsoft-com:mac:vml">
          <p:sp>
            <p:nvSpPr>
              <p:cNvPr id="11" name="TextBox 10"/>
              <p:cNvSpPr txBox="1">
                <a:spLocks noRot="1" noChangeAspect="1" noMove="1" noResize="1" noEditPoints="1" noAdjustHandles="1" noChangeArrowheads="1" noChangeShapeType="1" noTextEdit="1"/>
              </p:cNvSpPr>
              <p:nvPr/>
            </p:nvSpPr>
            <p:spPr>
              <a:xfrm>
                <a:off x="5558433" y="5562600"/>
                <a:ext cx="2141933" cy="617348"/>
              </a:xfrm>
              <a:prstGeom prst="rect">
                <a:avLst/>
              </a:prstGeom>
              <a:blipFill rotWithShape="1">
                <a:blip r:embed="rId2"/>
                <a:stretch>
                  <a:fillRect/>
                </a:stretch>
              </a:blipFill>
            </p:spPr>
            <p:txBody>
              <a:bodyPr/>
              <a:lstStyle/>
              <a:p>
                <a:r>
                  <a:rPr lang="en-US">
                    <a:noFill/>
                  </a:rPr>
                  <a:t> </a:t>
                </a:r>
              </a:p>
            </p:txBody>
          </p:sp>
        </mc:Fallback>
      </mc:AlternateContent>
      <p:sp>
        <p:nvSpPr>
          <p:cNvPr id="8" name="Oval 7"/>
          <p:cNvSpPr/>
          <p:nvPr/>
        </p:nvSpPr>
        <p:spPr>
          <a:xfrm>
            <a:off x="7064955" y="5037992"/>
            <a:ext cx="1247375" cy="533400"/>
          </a:xfrm>
          <a:prstGeom prst="ellipse">
            <a:avLst/>
          </a:prstGeom>
          <a:noFill/>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80249171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xit" presetSubtype="0" fill="hold" grpId="1" nodeType="withEffect">
                                  <p:stCondLst>
                                    <p:cond delay="0"/>
                                  </p:stCondLst>
                                  <p:childTnLst>
                                    <p:set>
                                      <p:cBhvr>
                                        <p:cTn id="12" dur="1" fill="hold">
                                          <p:stCondLst>
                                            <p:cond delay="0"/>
                                          </p:stCondLst>
                                        </p:cTn>
                                        <p:tgtEl>
                                          <p:spTgt spid="9"/>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1" grpId="0"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smtClean="0"/>
              <a:t>The Ethics of Randomized Control Trials</a:t>
            </a:r>
          </a:p>
        </p:txBody>
      </p:sp>
      <p:pic>
        <p:nvPicPr>
          <p:cNvPr id="2253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063" y="1981200"/>
            <a:ext cx="8905875" cy="336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US" smtClean="0"/>
              <a:t>1.  Do No Harm?</a:t>
            </a:r>
          </a:p>
        </p:txBody>
      </p:sp>
      <p:sp>
        <p:nvSpPr>
          <p:cNvPr id="23555" name="Content Placeholder 2"/>
          <p:cNvSpPr>
            <a:spLocks noGrp="1"/>
          </p:cNvSpPr>
          <p:nvPr>
            <p:ph idx="1"/>
          </p:nvPr>
        </p:nvSpPr>
        <p:spPr>
          <a:xfrm>
            <a:off x="457200" y="1981200"/>
            <a:ext cx="8229600" cy="4144963"/>
          </a:xfrm>
        </p:spPr>
        <p:txBody>
          <a:bodyPr/>
          <a:lstStyle/>
          <a:p>
            <a:pPr>
              <a:spcAft>
                <a:spcPts val="1200"/>
              </a:spcAft>
            </a:pPr>
            <a:r>
              <a:rPr lang="en-US" sz="2800" smtClean="0"/>
              <a:t>Gugerty and Kremer (2008) tests whether grants of money to women’s organizations in Kenya distorts them and leads to the exclusion of poorer women and their loss of benefits (Answer:  yes.  Experiment arguably hurt poor women to show this.)</a:t>
            </a:r>
          </a:p>
          <a:p>
            <a:pPr>
              <a:spcAft>
                <a:spcPts val="1200"/>
              </a:spcAft>
            </a:pPr>
            <a:r>
              <a:rPr lang="en-US" sz="2800" smtClean="0"/>
              <a:t>Randomly giving loans to people who don’t qualify</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n-US" smtClean="0"/>
              <a:t>2.  Informed Consent</a:t>
            </a:r>
          </a:p>
        </p:txBody>
      </p:sp>
      <p:sp>
        <p:nvSpPr>
          <p:cNvPr id="24579" name="Content Placeholder 2"/>
          <p:cNvSpPr>
            <a:spLocks noGrp="1"/>
          </p:cNvSpPr>
          <p:nvPr>
            <p:ph idx="1"/>
          </p:nvPr>
        </p:nvSpPr>
        <p:spPr>
          <a:xfrm>
            <a:off x="457200" y="2057400"/>
            <a:ext cx="8229600" cy="4068763"/>
          </a:xfrm>
        </p:spPr>
        <p:txBody>
          <a:bodyPr/>
          <a:lstStyle/>
          <a:p>
            <a:pPr>
              <a:spcAft>
                <a:spcPts val="1200"/>
              </a:spcAft>
            </a:pPr>
            <a:r>
              <a:rPr lang="en-US" smtClean="0"/>
              <a:t>Individuals are often unaware that they are (or are not) part of an experiment</a:t>
            </a:r>
          </a:p>
          <a:p>
            <a:pPr>
              <a:spcAft>
                <a:spcPts val="1200"/>
              </a:spcAft>
            </a:pPr>
            <a:r>
              <a:rPr lang="en-US" smtClean="0"/>
              <a:t>Biomedical researchers have given this issue much thought, but development economists less so</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US" smtClean="0"/>
              <a:t>3.  Unblindedness</a:t>
            </a:r>
          </a:p>
        </p:txBody>
      </p:sp>
      <p:sp>
        <p:nvSpPr>
          <p:cNvPr id="25603" name="Content Placeholder 2"/>
          <p:cNvSpPr>
            <a:spLocks noGrp="1"/>
          </p:cNvSpPr>
          <p:nvPr>
            <p:ph idx="1"/>
          </p:nvPr>
        </p:nvSpPr>
        <p:spPr>
          <a:xfrm>
            <a:off x="457200" y="1600200"/>
            <a:ext cx="8229600" cy="4724400"/>
          </a:xfrm>
        </p:spPr>
        <p:txBody>
          <a:bodyPr/>
          <a:lstStyle/>
          <a:p>
            <a:r>
              <a:rPr lang="en-US" dirty="0" smtClean="0"/>
              <a:t>Those who know themselves to be in a control group may suffer emotional distress</a:t>
            </a:r>
          </a:p>
          <a:p>
            <a:pPr lvl="1"/>
            <a:r>
              <a:rPr lang="en-US" dirty="0" smtClean="0"/>
              <a:t>…which can have adverse biophysical consequences that exaggerate the differences between control and treatment groups</a:t>
            </a:r>
          </a:p>
          <a:p>
            <a:r>
              <a:rPr lang="en-US" dirty="0" smtClean="0"/>
              <a:t>But does </a:t>
            </a:r>
            <a:r>
              <a:rPr lang="en-US" dirty="0" err="1" smtClean="0"/>
              <a:t>blindedness</a:t>
            </a:r>
            <a:r>
              <a:rPr lang="en-US" dirty="0" smtClean="0"/>
              <a:t> make sense in economic experiments?</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r>
              <a:rPr lang="en-US" smtClean="0"/>
              <a:t>4.  The Ethics of Not Targeting</a:t>
            </a:r>
          </a:p>
        </p:txBody>
      </p:sp>
      <p:sp>
        <p:nvSpPr>
          <p:cNvPr id="3" name="Content Placeholder 2"/>
          <p:cNvSpPr>
            <a:spLocks noGrp="1"/>
          </p:cNvSpPr>
          <p:nvPr>
            <p:ph idx="1"/>
          </p:nvPr>
        </p:nvSpPr>
        <p:spPr/>
        <p:txBody>
          <a:bodyPr/>
          <a:lstStyle/>
          <a:p>
            <a:pPr>
              <a:spcAft>
                <a:spcPts val="1200"/>
              </a:spcAft>
            </a:pPr>
            <a:r>
              <a:rPr lang="en-US" smtClean="0"/>
              <a:t>Randomized interventions treat individuals who don’t need the treatment</a:t>
            </a:r>
          </a:p>
          <a:p>
            <a:pPr lvl="1">
              <a:spcAft>
                <a:spcPts val="1200"/>
              </a:spcAft>
            </a:pPr>
            <a:r>
              <a:rPr lang="en-US" smtClean="0"/>
              <a:t>…wasting scarce resources</a:t>
            </a:r>
          </a:p>
          <a:p>
            <a:pPr lvl="1">
              <a:spcAft>
                <a:spcPts val="1200"/>
              </a:spcAft>
            </a:pPr>
            <a:r>
              <a:rPr lang="en-US" smtClean="0"/>
              <a:t>…and encouraging project implementers to violate the randomized research design </a:t>
            </a:r>
          </a:p>
          <a:p>
            <a:pPr>
              <a:spcAft>
                <a:spcPts val="1200"/>
              </a:spcAft>
            </a:pPr>
            <a:r>
              <a:rPr lang="en-US" smtClean="0"/>
              <a:t>This raises ethical questions and makes it hard to keep the experiment “clean” </a:t>
            </a:r>
          </a:p>
          <a:p>
            <a:pPr lvl="1"/>
            <a:r>
              <a:rPr lang="en-US" smtClean="0"/>
              <a:t>It’s easy to lose control of the experiment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r>
              <a:rPr lang="en-US" smtClean="0"/>
              <a:t>Other Problems</a:t>
            </a:r>
          </a:p>
        </p:txBody>
      </p:sp>
      <p:sp>
        <p:nvSpPr>
          <p:cNvPr id="27651" name="Content Placeholder 2"/>
          <p:cNvSpPr>
            <a:spLocks noGrp="1"/>
          </p:cNvSpPr>
          <p:nvPr>
            <p:ph idx="1"/>
          </p:nvPr>
        </p:nvSpPr>
        <p:spPr/>
        <p:txBody>
          <a:bodyPr/>
          <a:lstStyle/>
          <a:p>
            <a:r>
              <a:rPr lang="en-US" dirty="0" smtClean="0"/>
              <a:t>Just because a treatment is beneficial doesn’t mean it’s the best way to do something</a:t>
            </a:r>
          </a:p>
          <a:p>
            <a:r>
              <a:rPr lang="en-US" dirty="0" smtClean="0"/>
              <a:t>…or that it will have the same benefits once you “ramp it up,” say, to all villages</a:t>
            </a:r>
          </a:p>
          <a:p>
            <a:r>
              <a:rPr lang="en-US" dirty="0" smtClean="0"/>
              <a:t>Increasingly, people want to know the total impact, not just the “average effect of the treatment on the treated.”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7651">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765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1338</TotalTime>
  <Words>1056</Words>
  <Application>Microsoft Office PowerPoint</Application>
  <PresentationFormat>On-screen Show (4:3)</PresentationFormat>
  <Paragraphs>143</Paragraphs>
  <Slides>31</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31</vt:i4>
      </vt:variant>
    </vt:vector>
  </HeadingPairs>
  <TitlesOfParts>
    <vt:vector size="33" baseType="lpstr">
      <vt:lpstr>Default Design</vt:lpstr>
      <vt:lpstr>Equation</vt:lpstr>
      <vt:lpstr>Chapter 11 What Works and What Doesn’t</vt:lpstr>
      <vt:lpstr>Are Hospitals Good for You?</vt:lpstr>
      <vt:lpstr>What Is a Treatment Effect?</vt:lpstr>
      <vt:lpstr>What Can We See?</vt:lpstr>
      <vt:lpstr>The Selection Problem (you can’t see what didn’t happen)</vt:lpstr>
      <vt:lpstr>Randomized Experiments</vt:lpstr>
      <vt:lpstr>Consider PROGRESA</vt:lpstr>
      <vt:lpstr>What better way to start out than with… Helminths</vt:lpstr>
      <vt:lpstr>The Problem</vt:lpstr>
      <vt:lpstr>The Other Problem</vt:lpstr>
      <vt:lpstr>An Experiment in Kenya</vt:lpstr>
      <vt:lpstr>Clean, Straightforward. but…</vt:lpstr>
      <vt:lpstr>“The World Bank is finally embracing science.”</vt:lpstr>
      <vt:lpstr>Social Cash Transfers in Africa</vt:lpstr>
      <vt:lpstr>Other Examples of Randomized Control Trials (Chapter 11)</vt:lpstr>
      <vt:lpstr>The Skeptic</vt:lpstr>
      <vt:lpstr>We Need to Look Beyond Experiments when…</vt:lpstr>
      <vt:lpstr>Linkages and Worms</vt:lpstr>
      <vt:lpstr>PowerPoint Presentation</vt:lpstr>
      <vt:lpstr>PowerPoint Presentation</vt:lpstr>
      <vt:lpstr>PowerPoint Presentation</vt:lpstr>
      <vt:lpstr>PowerPoint Presentation</vt:lpstr>
      <vt:lpstr>PowerPoint Presentation</vt:lpstr>
      <vt:lpstr>Effect on Household Incomes</vt:lpstr>
      <vt:lpstr>Effects on Production</vt:lpstr>
      <vt:lpstr>The Ethics of Randomized Control Trials</vt:lpstr>
      <vt:lpstr>1.  Do No Harm?</vt:lpstr>
      <vt:lpstr>2.  Informed Consent</vt:lpstr>
      <vt:lpstr>3.  Unblindedness</vt:lpstr>
      <vt:lpstr>4.  The Ethics of Not Targeting</vt:lpstr>
      <vt:lpstr>Other Problems</vt:lpstr>
    </vt:vector>
  </TitlesOfParts>
  <Company>Department of Agricultural and Resource Economics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JE Taylor</dc:creator>
  <cp:lastModifiedBy>J. Edward Taylor</cp:lastModifiedBy>
  <cp:revision>47</cp:revision>
  <dcterms:created xsi:type="dcterms:W3CDTF">2009-10-07T05:38:16Z</dcterms:created>
  <dcterms:modified xsi:type="dcterms:W3CDTF">2012-12-08T08:56:40Z</dcterms:modified>
</cp:coreProperties>
</file>